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Montserrat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pos="869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h5zGeJroC4PwBQYKKsgukaqrXV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>
        <p:guide orient="horz" pos="482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391886be54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391886be54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91886be54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1391886be5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91886be54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1391886be54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391886be5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1391886be5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391886be54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1391886be54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91886be54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1391886be54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391886be54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1391886be54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391886be54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1391886be54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391886be54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1391886be54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391886be54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1391886be54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391886be5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1391886be5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391886be54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1391886be54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391886be54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1391886be54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391886be54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1391886be54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391886be54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1391886be54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391886be54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1391886be54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391886be54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1391886be54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391886be54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1391886be54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391886be54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1391886be54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391886be54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1391886be54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91886be5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1391886be5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391886be54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1391886be54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391886be54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1391886be54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391886be54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1391886be54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391886be54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1391886be54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91886be5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1391886be5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91886be5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1391886be5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91886be5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1391886be5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91886be5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391886be5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91886be5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1391886be5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391886be5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391886be5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Slajd tytułow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6"/>
          <p:cNvSpPr/>
          <p:nvPr/>
        </p:nvSpPr>
        <p:spPr>
          <a:xfrm>
            <a:off x="2123768" y="5781368"/>
            <a:ext cx="1602658" cy="8160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>
  <p:cSld name="Tytuł i zawartość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7"/>
          <p:cNvSpPr/>
          <p:nvPr/>
        </p:nvSpPr>
        <p:spPr>
          <a:xfrm>
            <a:off x="2123768" y="5781368"/>
            <a:ext cx="1602658" cy="8160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tuł i zawartość">
  <p:cSld name="1_Tytuł i zawartość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822" y="0"/>
            <a:ext cx="11932355" cy="671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/>
          <p:nvPr/>
        </p:nvSpPr>
        <p:spPr>
          <a:xfrm>
            <a:off x="416050" y="1515175"/>
            <a:ext cx="5814300" cy="21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3F63"/>
              </a:buClr>
              <a:buSzPts val="3500"/>
              <a:buFont typeface="Montserrat"/>
              <a:buNone/>
            </a:pPr>
            <a:r>
              <a:rPr lang="en-US" sz="3500" b="1" i="0" u="none" strike="noStrike" cap="none" dirty="0" err="1">
                <a:solidFill>
                  <a:srgbClr val="EF3F63"/>
                </a:solidFill>
                <a:latin typeface="Montserrat"/>
                <a:ea typeface="Montserrat"/>
                <a:cs typeface="Montserrat"/>
                <a:sym typeface="Montserrat"/>
              </a:rPr>
              <a:t>Wyniki</a:t>
            </a:r>
            <a:r>
              <a:rPr lang="en-US" sz="3500" b="1" i="0" u="none" strike="noStrike" cap="none" dirty="0">
                <a:solidFill>
                  <a:srgbClr val="EF3F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500" b="1" i="0" u="none" strike="noStrike" cap="none" dirty="0" err="1">
                <a:solidFill>
                  <a:srgbClr val="EF3F63"/>
                </a:solidFill>
                <a:latin typeface="Montserrat"/>
                <a:ea typeface="Montserrat"/>
                <a:cs typeface="Montserrat"/>
                <a:sym typeface="Montserrat"/>
              </a:rPr>
              <a:t>ankiety</a:t>
            </a:r>
            <a:r>
              <a:rPr lang="en-US" sz="3500" b="1" i="0" u="none" strike="noStrike" cap="none" dirty="0">
                <a:solidFill>
                  <a:srgbClr val="EF3F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3F63"/>
              </a:buClr>
              <a:buSzPts val="3500"/>
              <a:buFont typeface="Montserrat"/>
              <a:buNone/>
            </a:pPr>
            <a:r>
              <a:rPr lang="en-US" sz="3500" b="1" i="0" u="none" strike="noStrike" cap="none" dirty="0" err="1">
                <a:solidFill>
                  <a:srgbClr val="EF3F63"/>
                </a:solidFill>
                <a:latin typeface="Montserrat"/>
                <a:ea typeface="Montserrat"/>
                <a:cs typeface="Montserrat"/>
                <a:sym typeface="Montserrat"/>
              </a:rPr>
              <a:t>dotyczącej</a:t>
            </a:r>
            <a:r>
              <a:rPr lang="en-US" sz="3500" b="1" i="0" u="none" strike="noStrike" cap="none" dirty="0">
                <a:solidFill>
                  <a:srgbClr val="EF3F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500" b="1" i="0" u="none" strike="noStrike" cap="none" dirty="0" err="1">
                <a:solidFill>
                  <a:srgbClr val="EF3F63"/>
                </a:solidFill>
                <a:latin typeface="Montserrat"/>
                <a:ea typeface="Montserrat"/>
                <a:cs typeface="Montserrat"/>
                <a:sym typeface="Montserrat"/>
              </a:rPr>
              <a:t>wpływu</a:t>
            </a:r>
            <a:r>
              <a:rPr lang="en-US" sz="3500" b="1" i="0" u="none" strike="noStrike" cap="none" dirty="0">
                <a:solidFill>
                  <a:srgbClr val="EF3F63"/>
                </a:solidFill>
                <a:latin typeface="Montserrat"/>
                <a:ea typeface="Montserrat"/>
                <a:cs typeface="Montserrat"/>
                <a:sym typeface="Montserrat"/>
              </a:rPr>
              <a:t> AZS </a:t>
            </a:r>
            <a:r>
              <a:rPr lang="en-US" sz="3500" b="1" i="0" u="none" strike="noStrike" cap="none" dirty="0" err="1">
                <a:solidFill>
                  <a:srgbClr val="EF3F63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n-US" sz="3500" b="1" i="0" u="none" strike="noStrike" cap="none" dirty="0">
                <a:solidFill>
                  <a:srgbClr val="EF3F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500" b="1" i="0" u="none" strike="noStrike" cap="none" dirty="0" err="1">
                <a:solidFill>
                  <a:srgbClr val="EF3F63"/>
                </a:solidFill>
                <a:latin typeface="Montserrat"/>
                <a:ea typeface="Montserrat"/>
                <a:cs typeface="Montserrat"/>
                <a:sym typeface="Montserrat"/>
              </a:rPr>
              <a:t>życie</a:t>
            </a:r>
            <a:r>
              <a:rPr lang="en-US" sz="3500" b="1" i="0" u="none" strike="noStrike" cap="none" dirty="0">
                <a:solidFill>
                  <a:srgbClr val="EF3F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500" b="1" i="0" u="none" strike="noStrike" cap="none" dirty="0" err="1">
                <a:solidFill>
                  <a:srgbClr val="EF3F63"/>
                </a:solidFill>
                <a:latin typeface="Montserrat"/>
                <a:ea typeface="Montserrat"/>
                <a:cs typeface="Montserrat"/>
                <a:sym typeface="Montserrat"/>
              </a:rPr>
              <a:t>dzieci</a:t>
            </a:r>
            <a:r>
              <a:rPr lang="en-US" sz="3500" b="1" i="0" u="none" strike="noStrike" cap="none" dirty="0">
                <a:solidFill>
                  <a:srgbClr val="EF3F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500" b="1" i="0" u="none" strike="noStrike" cap="none" dirty="0" err="1">
                <a:solidFill>
                  <a:srgbClr val="EF3F63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3500" b="1" i="0" u="none" strike="noStrike" cap="none" dirty="0">
                <a:solidFill>
                  <a:srgbClr val="EF3F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500" b="1" i="0" u="none" strike="noStrike" cap="none" dirty="0" err="1">
                <a:solidFill>
                  <a:srgbClr val="EF3F63"/>
                </a:solidFill>
                <a:latin typeface="Montserrat"/>
                <a:ea typeface="Montserrat"/>
                <a:cs typeface="Montserrat"/>
                <a:sym typeface="Montserrat"/>
              </a:rPr>
              <a:t>rodzin</a:t>
            </a:r>
            <a:r>
              <a:rPr lang="en-US" sz="3500" b="1" i="0" u="none" strike="noStrike" cap="none" dirty="0">
                <a:solidFill>
                  <a:srgbClr val="EF3F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500" b="1" i="0" u="none" strike="noStrike" cap="none" dirty="0" err="1">
                <a:solidFill>
                  <a:srgbClr val="EF3F63"/>
                </a:solidFill>
                <a:latin typeface="Montserrat"/>
                <a:ea typeface="Montserrat"/>
                <a:cs typeface="Montserrat"/>
                <a:sym typeface="Montserrat"/>
              </a:rPr>
              <a:t>dotkniętych</a:t>
            </a:r>
            <a:r>
              <a:rPr lang="en-US" sz="3500" b="1" dirty="0">
                <a:solidFill>
                  <a:srgbClr val="EF3F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500" b="1" i="0" u="none" strike="noStrike" cap="none" dirty="0" err="1">
                <a:solidFill>
                  <a:srgbClr val="EF3F63"/>
                </a:solidFill>
                <a:latin typeface="Montserrat"/>
                <a:ea typeface="Montserrat"/>
                <a:cs typeface="Montserrat"/>
                <a:sym typeface="Montserrat"/>
              </a:rPr>
              <a:t>chorobą</a:t>
            </a:r>
            <a:r>
              <a:rPr lang="en-US" sz="3500" b="1" i="0" u="none" strike="noStrike" cap="none" dirty="0">
                <a:solidFill>
                  <a:srgbClr val="EF3F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/>
          </a:p>
        </p:txBody>
      </p:sp>
      <p:sp>
        <p:nvSpPr>
          <p:cNvPr id="81" name="Google Shape;81;p1"/>
          <p:cNvSpPr txBox="1"/>
          <p:nvPr/>
        </p:nvSpPr>
        <p:spPr>
          <a:xfrm>
            <a:off x="416041" y="3899720"/>
            <a:ext cx="6093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Ankieta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anonimowa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przeprowadzona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przez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Polskie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Towarzystwo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Chorób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Atopowych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pomocą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internetowego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narzędzia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sierpniu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2022, w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grupie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223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opiekunów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dzieci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chorych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atopowe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zapalenie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skóry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391886be54_0_95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69" name="Google Shape;169;g1391886be54_0_95"/>
          <p:cNvSpPr/>
          <p:nvPr/>
        </p:nvSpPr>
        <p:spPr>
          <a:xfrm>
            <a:off x="621900" y="456775"/>
            <a:ext cx="10948200" cy="4926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391886be54_0_95"/>
          <p:cNvSpPr txBox="1"/>
          <p:nvPr/>
        </p:nvSpPr>
        <p:spPr>
          <a:xfrm>
            <a:off x="886825" y="456775"/>
            <a:ext cx="10229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9. Dlaczego nie korzystacie z leczenia u specjalisty? – wybrane odpowiedzi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1" name="Google Shape;171;g1391886be54_0_95"/>
          <p:cNvSpPr txBox="1"/>
          <p:nvPr/>
        </p:nvSpPr>
        <p:spPr>
          <a:xfrm>
            <a:off x="1487125" y="1596588"/>
            <a:ext cx="664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Nikt nas nie skierował do specjalisty</a:t>
            </a:r>
            <a:endParaRPr i="1"/>
          </a:p>
        </p:txBody>
      </p:sp>
      <p:pic>
        <p:nvPicPr>
          <p:cNvPr id="172" name="Google Shape;172;g1391886be54_0_95"/>
          <p:cNvPicPr preferRelativeResize="0"/>
          <p:nvPr/>
        </p:nvPicPr>
        <p:blipFill rotWithShape="1">
          <a:blip r:embed="rId3">
            <a:alphaModFix/>
          </a:blip>
          <a:srcRect l="23237" t="9720" r="24059" b="20246"/>
          <a:stretch/>
        </p:blipFill>
        <p:spPr>
          <a:xfrm>
            <a:off x="722250" y="1422950"/>
            <a:ext cx="561875" cy="74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1391886be54_0_95"/>
          <p:cNvPicPr preferRelativeResize="0"/>
          <p:nvPr/>
        </p:nvPicPr>
        <p:blipFill rotWithShape="1">
          <a:blip r:embed="rId3">
            <a:alphaModFix/>
          </a:blip>
          <a:srcRect l="23237" t="9720" r="24059" b="20246"/>
          <a:stretch/>
        </p:blipFill>
        <p:spPr>
          <a:xfrm>
            <a:off x="722250" y="2333975"/>
            <a:ext cx="561875" cy="74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1391886be54_0_95"/>
          <p:cNvPicPr preferRelativeResize="0"/>
          <p:nvPr/>
        </p:nvPicPr>
        <p:blipFill rotWithShape="1">
          <a:blip r:embed="rId3">
            <a:alphaModFix/>
          </a:blip>
          <a:srcRect l="23237" t="9720" r="24059" b="20246"/>
          <a:stretch/>
        </p:blipFill>
        <p:spPr>
          <a:xfrm>
            <a:off x="722250" y="3245000"/>
            <a:ext cx="561875" cy="74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1391886be54_0_95"/>
          <p:cNvPicPr preferRelativeResize="0"/>
          <p:nvPr/>
        </p:nvPicPr>
        <p:blipFill rotWithShape="1">
          <a:blip r:embed="rId3">
            <a:alphaModFix/>
          </a:blip>
          <a:srcRect l="23237" t="9720" r="24059" b="20246"/>
          <a:stretch/>
        </p:blipFill>
        <p:spPr>
          <a:xfrm>
            <a:off x="722250" y="4156025"/>
            <a:ext cx="561875" cy="74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1391886be54_0_95"/>
          <p:cNvSpPr txBox="1"/>
          <p:nvPr/>
        </p:nvSpPr>
        <p:spPr>
          <a:xfrm>
            <a:off x="1487125" y="2337825"/>
            <a:ext cx="9628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wizyty, nawet prywatnie, trzeba czekać bardzo długo, zmiany wtedy bardzo się zaostrzają, łatwiej uzyskać receptę na sterydy od pediatry lub alergologa podczas kontrolnych wizyt.</a:t>
            </a:r>
            <a:endParaRPr i="1"/>
          </a:p>
        </p:txBody>
      </p:sp>
      <p:sp>
        <p:nvSpPr>
          <p:cNvPr id="177" name="Google Shape;177;g1391886be54_0_95"/>
          <p:cNvSpPr txBox="1"/>
          <p:nvPr/>
        </p:nvSpPr>
        <p:spPr>
          <a:xfrm>
            <a:off x="1490018" y="3389388"/>
            <a:ext cx="207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Zbyt wysokie koszty</a:t>
            </a:r>
            <a:endParaRPr i="1"/>
          </a:p>
        </p:txBody>
      </p:sp>
      <p:sp>
        <p:nvSpPr>
          <p:cNvPr id="178" name="Google Shape;178;g1391886be54_0_95"/>
          <p:cNvSpPr txBox="1"/>
          <p:nvPr/>
        </p:nvSpPr>
        <p:spPr>
          <a:xfrm>
            <a:off x="1490018" y="4163750"/>
            <a:ext cx="8991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Korzystaliśmy ale leczenie opierało się na wypisaniu recepty na sterydy. Po skończeniu kuracji sterydem problem wracał .</a:t>
            </a:r>
            <a:endParaRPr i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391886be54_0_121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84" name="Google Shape;184;g1391886be54_0_121"/>
          <p:cNvSpPr txBox="1"/>
          <p:nvPr/>
        </p:nvSpPr>
        <p:spPr>
          <a:xfrm>
            <a:off x="1316301" y="4771725"/>
            <a:ext cx="2346000" cy="569400"/>
          </a:xfrm>
          <a:prstGeom prst="rect">
            <a:avLst/>
          </a:prstGeom>
          <a:noFill/>
          <a:ln w="28575" cap="flat" cmpd="sng">
            <a:solidFill>
              <a:srgbClr val="5AC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Wszyscy ankietowani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1391886be54_0_121"/>
          <p:cNvSpPr/>
          <p:nvPr/>
        </p:nvSpPr>
        <p:spPr>
          <a:xfrm>
            <a:off x="621900" y="456775"/>
            <a:ext cx="10948200" cy="4926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391886be54_0_121"/>
          <p:cNvSpPr txBox="1"/>
          <p:nvPr/>
        </p:nvSpPr>
        <p:spPr>
          <a:xfrm>
            <a:off x="855000" y="456775"/>
            <a:ext cx="10821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10. Czy kiedykolwiek  Twoje dziecko było hospitalizowane z powodu AZS?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7" name="Google Shape;187;g1391886be54_0_121"/>
          <p:cNvPicPr preferRelativeResize="0"/>
          <p:nvPr/>
        </p:nvPicPr>
        <p:blipFill rotWithShape="1">
          <a:blip r:embed="rId3">
            <a:alphaModFix/>
          </a:blip>
          <a:srcRect t="12517" r="16998" b="17237"/>
          <a:stretch/>
        </p:blipFill>
        <p:spPr>
          <a:xfrm>
            <a:off x="490400" y="1259150"/>
            <a:ext cx="5840950" cy="329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1391886be54_0_121"/>
          <p:cNvPicPr preferRelativeResize="0"/>
          <p:nvPr/>
        </p:nvPicPr>
        <p:blipFill rotWithShape="1">
          <a:blip r:embed="rId4">
            <a:alphaModFix/>
          </a:blip>
          <a:srcRect l="7781" t="11897" r="6233" b="6609"/>
          <a:stretch/>
        </p:blipFill>
        <p:spPr>
          <a:xfrm>
            <a:off x="6683400" y="1259150"/>
            <a:ext cx="5398200" cy="341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1391886be54_0_121"/>
          <p:cNvSpPr txBox="1"/>
          <p:nvPr/>
        </p:nvSpPr>
        <p:spPr>
          <a:xfrm>
            <a:off x="6804925" y="4771725"/>
            <a:ext cx="3876000" cy="569400"/>
          </a:xfrm>
          <a:prstGeom prst="rect">
            <a:avLst/>
          </a:prstGeom>
          <a:noFill/>
          <a:ln w="2857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Rodzice dzieci z ciężką postacią AZS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91886be54_0_133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95" name="Google Shape;195;g1391886be54_0_133"/>
          <p:cNvSpPr txBox="1"/>
          <p:nvPr/>
        </p:nvSpPr>
        <p:spPr>
          <a:xfrm>
            <a:off x="1316301" y="4771725"/>
            <a:ext cx="2346000" cy="569400"/>
          </a:xfrm>
          <a:prstGeom prst="rect">
            <a:avLst/>
          </a:prstGeom>
          <a:noFill/>
          <a:ln w="28575" cap="flat" cmpd="sng">
            <a:solidFill>
              <a:srgbClr val="5AC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Wszyscy ankietowani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1391886be54_0_133"/>
          <p:cNvSpPr/>
          <p:nvPr/>
        </p:nvSpPr>
        <p:spPr>
          <a:xfrm>
            <a:off x="621900" y="456775"/>
            <a:ext cx="10948200" cy="4926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1391886be54_0_133"/>
          <p:cNvSpPr txBox="1"/>
          <p:nvPr/>
        </p:nvSpPr>
        <p:spPr>
          <a:xfrm>
            <a:off x="855000" y="456775"/>
            <a:ext cx="10821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11. Czy czujesz, że stosowane u Twojego dziecka leczenie jest skuteczne?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98" name="Google Shape;198;g1391886be54_0_133"/>
          <p:cNvPicPr preferRelativeResize="0"/>
          <p:nvPr/>
        </p:nvPicPr>
        <p:blipFill rotWithShape="1">
          <a:blip r:embed="rId3">
            <a:alphaModFix/>
          </a:blip>
          <a:srcRect t="12381" r="34700" b="17106"/>
          <a:stretch/>
        </p:blipFill>
        <p:spPr>
          <a:xfrm>
            <a:off x="683750" y="1111488"/>
            <a:ext cx="4853295" cy="349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1391886be54_0_133"/>
          <p:cNvPicPr preferRelativeResize="0"/>
          <p:nvPr/>
        </p:nvPicPr>
        <p:blipFill rotWithShape="1">
          <a:blip r:embed="rId4">
            <a:alphaModFix/>
          </a:blip>
          <a:srcRect l="19581" t="12025" b="7048"/>
          <a:stretch/>
        </p:blipFill>
        <p:spPr>
          <a:xfrm>
            <a:off x="6513425" y="1162200"/>
            <a:ext cx="5214000" cy="349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391886be54_0_133"/>
          <p:cNvSpPr txBox="1"/>
          <p:nvPr/>
        </p:nvSpPr>
        <p:spPr>
          <a:xfrm>
            <a:off x="6804925" y="4771725"/>
            <a:ext cx="3876000" cy="569400"/>
          </a:xfrm>
          <a:prstGeom prst="rect">
            <a:avLst/>
          </a:prstGeom>
          <a:noFill/>
          <a:ln w="2857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Rodzice dzieci z ciężką postacią AZS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391886be54_0_145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06" name="Google Shape;206;g1391886be54_0_145"/>
          <p:cNvSpPr/>
          <p:nvPr/>
        </p:nvSpPr>
        <p:spPr>
          <a:xfrm>
            <a:off x="621900" y="456775"/>
            <a:ext cx="10948200" cy="8004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1391886be54_0_145"/>
          <p:cNvSpPr txBox="1"/>
          <p:nvPr/>
        </p:nvSpPr>
        <p:spPr>
          <a:xfrm>
            <a:off x="886825" y="456775"/>
            <a:ext cx="10229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12. Dlaczego uważasz, że stosowane u Twojego dziecka leczenie nie jest skuteczne? – wybrane najczęstsze odpowiedzi.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8" name="Google Shape;208;g1391886be54_0_145"/>
          <p:cNvSpPr txBox="1"/>
          <p:nvPr/>
        </p:nvSpPr>
        <p:spPr>
          <a:xfrm>
            <a:off x="1505572" y="1549263"/>
            <a:ext cx="6645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 widać poprawy skóry i jakości życia</a:t>
            </a:r>
            <a:endParaRPr sz="1000" i="1"/>
          </a:p>
        </p:txBody>
      </p:sp>
      <p:pic>
        <p:nvPicPr>
          <p:cNvPr id="209" name="Google Shape;209;g1391886be54_0_145"/>
          <p:cNvPicPr preferRelativeResize="0"/>
          <p:nvPr/>
        </p:nvPicPr>
        <p:blipFill rotWithShape="1">
          <a:blip r:embed="rId3">
            <a:alphaModFix/>
          </a:blip>
          <a:srcRect l="23237" t="9720" r="24059" b="20246"/>
          <a:stretch/>
        </p:blipFill>
        <p:spPr>
          <a:xfrm>
            <a:off x="886813" y="1531601"/>
            <a:ext cx="397300" cy="5279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sp>
        <p:nvSpPr>
          <p:cNvPr id="210" name="Google Shape;210;g1391886be54_0_145"/>
          <p:cNvSpPr txBox="1"/>
          <p:nvPr/>
        </p:nvSpPr>
        <p:spPr>
          <a:xfrm>
            <a:off x="1505575" y="2136413"/>
            <a:ext cx="458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Jeszcze nigdy nie widziałam poprawy</a:t>
            </a:r>
            <a:endParaRPr sz="1000" i="1"/>
          </a:p>
        </p:txBody>
      </p:sp>
      <p:sp>
        <p:nvSpPr>
          <p:cNvPr id="211" name="Google Shape;211;g1391886be54_0_145"/>
          <p:cNvSpPr txBox="1"/>
          <p:nvPr/>
        </p:nvSpPr>
        <p:spPr>
          <a:xfrm>
            <a:off x="1505583" y="3399738"/>
            <a:ext cx="4355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Żadne leki nie pomagają</a:t>
            </a:r>
            <a:endParaRPr sz="1000" i="1"/>
          </a:p>
        </p:txBody>
      </p:sp>
      <p:sp>
        <p:nvSpPr>
          <p:cNvPr id="212" name="Google Shape;212;g1391886be54_0_145"/>
          <p:cNvSpPr txBox="1"/>
          <p:nvPr/>
        </p:nvSpPr>
        <p:spPr>
          <a:xfrm>
            <a:off x="1505568" y="2743875"/>
            <a:ext cx="899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Choroba jest w stałym zaostrzeniu</a:t>
            </a:r>
            <a:endParaRPr sz="2000" i="1"/>
          </a:p>
        </p:txBody>
      </p:sp>
      <p:sp>
        <p:nvSpPr>
          <p:cNvPr id="213" name="Google Shape;213;g1391886be54_0_145"/>
          <p:cNvSpPr txBox="1"/>
          <p:nvPr/>
        </p:nvSpPr>
        <p:spPr>
          <a:xfrm>
            <a:off x="1505568" y="4009838"/>
            <a:ext cx="899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Świąd nadal pozostaje a dziecko nieustannie drapie się do krwi</a:t>
            </a:r>
            <a:endParaRPr sz="2000" i="1"/>
          </a:p>
        </p:txBody>
      </p:sp>
      <p:sp>
        <p:nvSpPr>
          <p:cNvPr id="214" name="Google Shape;214;g1391886be54_0_145"/>
          <p:cNvSpPr txBox="1"/>
          <p:nvPr/>
        </p:nvSpPr>
        <p:spPr>
          <a:xfrm>
            <a:off x="1508749" y="4565050"/>
            <a:ext cx="10294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Dziecko jest od grudnia na cyklosporynie. Od czerwca choroba nawróciła z podwójną siłą, cyklosporyna przestała działać, maści sterydowe również już nie dają ulgi dziecku.</a:t>
            </a:r>
            <a:endParaRPr sz="1600"/>
          </a:p>
        </p:txBody>
      </p:sp>
      <p:pic>
        <p:nvPicPr>
          <p:cNvPr id="215" name="Google Shape;215;g1391886be54_0_145"/>
          <p:cNvPicPr preferRelativeResize="0"/>
          <p:nvPr/>
        </p:nvPicPr>
        <p:blipFill rotWithShape="1">
          <a:blip r:embed="rId3">
            <a:alphaModFix/>
          </a:blip>
          <a:srcRect l="23237" t="9720" r="24059" b="20246"/>
          <a:stretch/>
        </p:blipFill>
        <p:spPr>
          <a:xfrm>
            <a:off x="886813" y="2108851"/>
            <a:ext cx="397300" cy="5279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216" name="Google Shape;216;g1391886be54_0_145"/>
          <p:cNvPicPr preferRelativeResize="0"/>
          <p:nvPr/>
        </p:nvPicPr>
        <p:blipFill rotWithShape="1">
          <a:blip r:embed="rId3">
            <a:alphaModFix/>
          </a:blip>
          <a:srcRect l="23237" t="9720" r="24059" b="20246"/>
          <a:stretch/>
        </p:blipFill>
        <p:spPr>
          <a:xfrm>
            <a:off x="886813" y="2736626"/>
            <a:ext cx="397300" cy="5279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217" name="Google Shape;217;g1391886be54_0_145"/>
          <p:cNvPicPr preferRelativeResize="0"/>
          <p:nvPr/>
        </p:nvPicPr>
        <p:blipFill rotWithShape="1">
          <a:blip r:embed="rId3">
            <a:alphaModFix/>
          </a:blip>
          <a:srcRect l="23237" t="9720" r="24059" b="20246"/>
          <a:stretch/>
        </p:blipFill>
        <p:spPr>
          <a:xfrm>
            <a:off x="886813" y="3364401"/>
            <a:ext cx="397300" cy="5279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218" name="Google Shape;218;g1391886be54_0_145"/>
          <p:cNvPicPr preferRelativeResize="0"/>
          <p:nvPr/>
        </p:nvPicPr>
        <p:blipFill rotWithShape="1">
          <a:blip r:embed="rId3">
            <a:alphaModFix/>
          </a:blip>
          <a:srcRect l="23237" t="9720" r="24059" b="20246"/>
          <a:stretch/>
        </p:blipFill>
        <p:spPr>
          <a:xfrm>
            <a:off x="886813" y="3992176"/>
            <a:ext cx="397300" cy="5279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219" name="Google Shape;219;g1391886be54_0_145"/>
          <p:cNvPicPr preferRelativeResize="0"/>
          <p:nvPr/>
        </p:nvPicPr>
        <p:blipFill rotWithShape="1">
          <a:blip r:embed="rId3">
            <a:alphaModFix/>
          </a:blip>
          <a:srcRect l="23237" t="9720" r="24059" b="20246"/>
          <a:stretch/>
        </p:blipFill>
        <p:spPr>
          <a:xfrm>
            <a:off x="886813" y="4619951"/>
            <a:ext cx="397300" cy="5279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391886be54_0_168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25" name="Google Shape;225;g1391886be54_0_168"/>
          <p:cNvSpPr txBox="1"/>
          <p:nvPr/>
        </p:nvSpPr>
        <p:spPr>
          <a:xfrm>
            <a:off x="1316301" y="4771725"/>
            <a:ext cx="2346000" cy="569400"/>
          </a:xfrm>
          <a:prstGeom prst="rect">
            <a:avLst/>
          </a:prstGeom>
          <a:noFill/>
          <a:ln w="28575" cap="flat" cmpd="sng">
            <a:solidFill>
              <a:srgbClr val="5AC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Wszyscy ankietowani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1391886be54_0_168"/>
          <p:cNvSpPr/>
          <p:nvPr/>
        </p:nvSpPr>
        <p:spPr>
          <a:xfrm>
            <a:off x="621900" y="456775"/>
            <a:ext cx="10948200" cy="8004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1391886be54_0_168"/>
          <p:cNvSpPr txBox="1"/>
          <p:nvPr/>
        </p:nvSpPr>
        <p:spPr>
          <a:xfrm>
            <a:off x="855000" y="456775"/>
            <a:ext cx="10821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13. Co Twoim zdaniem najbardziej mogłoby poprawić skuteczność leczenia Twojego dziecka?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28" name="Google Shape;228;g1391886be54_0_168"/>
          <p:cNvPicPr preferRelativeResize="0"/>
          <p:nvPr/>
        </p:nvPicPr>
        <p:blipFill rotWithShape="1">
          <a:blip r:embed="rId3">
            <a:alphaModFix/>
          </a:blip>
          <a:srcRect t="11774" r="51193" b="14173"/>
          <a:stretch/>
        </p:blipFill>
        <p:spPr>
          <a:xfrm>
            <a:off x="232775" y="1600213"/>
            <a:ext cx="3111111" cy="315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1391886be54_0_168"/>
          <p:cNvPicPr preferRelativeResize="0"/>
          <p:nvPr/>
        </p:nvPicPr>
        <p:blipFill rotWithShape="1">
          <a:blip r:embed="rId4">
            <a:alphaModFix/>
          </a:blip>
          <a:srcRect l="8130" t="12035" r="41366" b="7351"/>
          <a:stretch/>
        </p:blipFill>
        <p:spPr>
          <a:xfrm>
            <a:off x="6859825" y="1518350"/>
            <a:ext cx="3111000" cy="31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1391886be54_0_168"/>
          <p:cNvSpPr txBox="1"/>
          <p:nvPr/>
        </p:nvSpPr>
        <p:spPr>
          <a:xfrm>
            <a:off x="3487975" y="2551400"/>
            <a:ext cx="3657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Krótszy czas oczekiwania na wizytę u specjalisty</a:t>
            </a:r>
            <a:endParaRPr sz="1300" b="1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Refundowany dostęp do leczenia biologicznego</a:t>
            </a:r>
            <a:endParaRPr sz="1300" b="1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Inne</a:t>
            </a:r>
            <a:endParaRPr sz="1300" b="1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g1391886be54_0_168"/>
          <p:cNvPicPr preferRelativeResize="0"/>
          <p:nvPr/>
        </p:nvPicPr>
        <p:blipFill rotWithShape="1">
          <a:blip r:embed="rId3">
            <a:alphaModFix/>
          </a:blip>
          <a:srcRect l="53548" t="11774" r="41626" b="14173"/>
          <a:stretch/>
        </p:blipFill>
        <p:spPr>
          <a:xfrm>
            <a:off x="3273050" y="1523413"/>
            <a:ext cx="291125" cy="29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1391886be54_0_168"/>
          <p:cNvPicPr preferRelativeResize="0"/>
          <p:nvPr/>
        </p:nvPicPr>
        <p:blipFill rotWithShape="1">
          <a:blip r:embed="rId4">
            <a:alphaModFix/>
          </a:blip>
          <a:srcRect l="65881" t="12035" b="7351"/>
          <a:stretch/>
        </p:blipFill>
        <p:spPr>
          <a:xfrm>
            <a:off x="9970825" y="1414400"/>
            <a:ext cx="2139000" cy="32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1391886be54_0_168"/>
          <p:cNvSpPr txBox="1"/>
          <p:nvPr/>
        </p:nvSpPr>
        <p:spPr>
          <a:xfrm>
            <a:off x="6804925" y="4771725"/>
            <a:ext cx="3876000" cy="569400"/>
          </a:xfrm>
          <a:prstGeom prst="rect">
            <a:avLst/>
          </a:prstGeom>
          <a:noFill/>
          <a:ln w="2857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Rodzice dzieci z ciężką postacią AZS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391886be54_0_185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39" name="Google Shape;239;g1391886be54_0_185"/>
          <p:cNvSpPr txBox="1"/>
          <p:nvPr/>
        </p:nvSpPr>
        <p:spPr>
          <a:xfrm>
            <a:off x="2915801" y="5764875"/>
            <a:ext cx="2346000" cy="569400"/>
          </a:xfrm>
          <a:prstGeom prst="rect">
            <a:avLst/>
          </a:prstGeom>
          <a:noFill/>
          <a:ln w="28575" cap="flat" cmpd="sng">
            <a:solidFill>
              <a:srgbClr val="5AC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Wszyscy ankietowani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1391886be54_0_185"/>
          <p:cNvSpPr/>
          <p:nvPr/>
        </p:nvSpPr>
        <p:spPr>
          <a:xfrm>
            <a:off x="621900" y="456775"/>
            <a:ext cx="10948200" cy="8004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1391886be54_0_185"/>
          <p:cNvSpPr txBox="1"/>
          <p:nvPr/>
        </p:nvSpPr>
        <p:spPr>
          <a:xfrm>
            <a:off x="886825" y="456775"/>
            <a:ext cx="10229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14. Czy posiadasz jakąkolwiek wiedzę na temat dostępnych metod leczenia biologicznego AZS?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42" name="Google Shape;242;g1391886be54_0_185"/>
          <p:cNvPicPr preferRelativeResize="0"/>
          <p:nvPr/>
        </p:nvPicPr>
        <p:blipFill rotWithShape="1">
          <a:blip r:embed="rId3">
            <a:alphaModFix/>
          </a:blip>
          <a:srcRect t="11819" r="9189" b="16547"/>
          <a:stretch/>
        </p:blipFill>
        <p:spPr>
          <a:xfrm>
            <a:off x="1818600" y="1394300"/>
            <a:ext cx="8204725" cy="43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91886be54_0_197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48" name="Google Shape;248;g1391886be54_0_197"/>
          <p:cNvSpPr txBox="1"/>
          <p:nvPr/>
        </p:nvSpPr>
        <p:spPr>
          <a:xfrm>
            <a:off x="2915801" y="5764875"/>
            <a:ext cx="2346000" cy="569400"/>
          </a:xfrm>
          <a:prstGeom prst="rect">
            <a:avLst/>
          </a:prstGeom>
          <a:noFill/>
          <a:ln w="28575" cap="flat" cmpd="sng">
            <a:solidFill>
              <a:srgbClr val="5AC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Wszyscy ankietowani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1391886be54_0_197"/>
          <p:cNvSpPr/>
          <p:nvPr/>
        </p:nvSpPr>
        <p:spPr>
          <a:xfrm>
            <a:off x="621900" y="456775"/>
            <a:ext cx="10948200" cy="8004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1391886be54_0_197"/>
          <p:cNvSpPr txBox="1"/>
          <p:nvPr/>
        </p:nvSpPr>
        <p:spPr>
          <a:xfrm>
            <a:off x="886825" y="456775"/>
            <a:ext cx="10229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15. Skąd posiadasz wiedzę o nowoczesnych terapiach biologicznych </a:t>
            </a:r>
            <a:br>
              <a:rPr lang="en-US" sz="2000" b="1">
                <a:solidFill>
                  <a:schemeClr val="lt1"/>
                </a:solidFill>
              </a:rPr>
            </a:br>
            <a:r>
              <a:rPr lang="en-US" sz="2000" b="1">
                <a:solidFill>
                  <a:schemeClr val="lt1"/>
                </a:solidFill>
              </a:rPr>
              <a:t>w leczeniu AZS?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51" name="Google Shape;251;g1391886be54_0_197"/>
          <p:cNvPicPr preferRelativeResize="0"/>
          <p:nvPr/>
        </p:nvPicPr>
        <p:blipFill rotWithShape="1">
          <a:blip r:embed="rId3">
            <a:alphaModFix/>
          </a:blip>
          <a:srcRect t="12037" r="19139" b="16226"/>
          <a:stretch/>
        </p:blipFill>
        <p:spPr>
          <a:xfrm>
            <a:off x="1908500" y="1391500"/>
            <a:ext cx="7295525" cy="43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391886be54_0_206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57" name="Google Shape;257;g1391886be54_0_206"/>
          <p:cNvSpPr txBox="1"/>
          <p:nvPr/>
        </p:nvSpPr>
        <p:spPr>
          <a:xfrm>
            <a:off x="1316301" y="4771725"/>
            <a:ext cx="2346000" cy="569400"/>
          </a:xfrm>
          <a:prstGeom prst="rect">
            <a:avLst/>
          </a:prstGeom>
          <a:noFill/>
          <a:ln w="28575" cap="flat" cmpd="sng">
            <a:solidFill>
              <a:srgbClr val="5AC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Wszyscy ankietowani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1391886be54_0_206"/>
          <p:cNvSpPr/>
          <p:nvPr/>
        </p:nvSpPr>
        <p:spPr>
          <a:xfrm>
            <a:off x="621900" y="456775"/>
            <a:ext cx="10948200" cy="4926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1391886be54_0_206"/>
          <p:cNvSpPr txBox="1"/>
          <p:nvPr/>
        </p:nvSpPr>
        <p:spPr>
          <a:xfrm>
            <a:off x="855000" y="456775"/>
            <a:ext cx="10821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16. Czy choroba Twojego dziecka miała/ma wpływ na Twoją aktywność zawodową?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60" name="Google Shape;260;g1391886be54_0_206"/>
          <p:cNvPicPr preferRelativeResize="0"/>
          <p:nvPr/>
        </p:nvPicPr>
        <p:blipFill rotWithShape="1">
          <a:blip r:embed="rId3">
            <a:alphaModFix/>
          </a:blip>
          <a:srcRect t="11887" r="35620" b="16586"/>
          <a:stretch/>
        </p:blipFill>
        <p:spPr>
          <a:xfrm>
            <a:off x="674200" y="1136675"/>
            <a:ext cx="4741103" cy="352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1391886be54_0_206"/>
          <p:cNvPicPr preferRelativeResize="0"/>
          <p:nvPr/>
        </p:nvPicPr>
        <p:blipFill rotWithShape="1">
          <a:blip r:embed="rId4">
            <a:alphaModFix/>
          </a:blip>
          <a:srcRect l="17544" t="10318" r="27004" b="7071"/>
          <a:stretch/>
        </p:blipFill>
        <p:spPr>
          <a:xfrm>
            <a:off x="6570950" y="1026638"/>
            <a:ext cx="3692400" cy="36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1391886be54_0_206"/>
          <p:cNvPicPr preferRelativeResize="0"/>
          <p:nvPr/>
        </p:nvPicPr>
        <p:blipFill rotWithShape="1">
          <a:blip r:embed="rId4">
            <a:alphaModFix/>
          </a:blip>
          <a:srcRect l="87972" t="44904" b="39277"/>
          <a:stretch/>
        </p:blipFill>
        <p:spPr>
          <a:xfrm>
            <a:off x="10478350" y="2479262"/>
            <a:ext cx="870000" cy="7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1391886be54_0_206"/>
          <p:cNvSpPr txBox="1"/>
          <p:nvPr/>
        </p:nvSpPr>
        <p:spPr>
          <a:xfrm>
            <a:off x="6804925" y="4771725"/>
            <a:ext cx="3876000" cy="569400"/>
          </a:xfrm>
          <a:prstGeom prst="rect">
            <a:avLst/>
          </a:prstGeom>
          <a:noFill/>
          <a:ln w="2857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Rodzice dzieci z ciężką postacią AZS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391886be54_0_222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69" name="Google Shape;269;g1391886be54_0_222"/>
          <p:cNvSpPr txBox="1"/>
          <p:nvPr/>
        </p:nvSpPr>
        <p:spPr>
          <a:xfrm>
            <a:off x="2915801" y="5764875"/>
            <a:ext cx="2346000" cy="569400"/>
          </a:xfrm>
          <a:prstGeom prst="rect">
            <a:avLst/>
          </a:prstGeom>
          <a:noFill/>
          <a:ln w="28575" cap="flat" cmpd="sng">
            <a:solidFill>
              <a:srgbClr val="5AC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Wszyscy ankietowani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1391886be54_0_222"/>
          <p:cNvSpPr/>
          <p:nvPr/>
        </p:nvSpPr>
        <p:spPr>
          <a:xfrm>
            <a:off x="621900" y="456775"/>
            <a:ext cx="10948200" cy="5694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1391886be54_0_222"/>
          <p:cNvSpPr txBox="1"/>
          <p:nvPr/>
        </p:nvSpPr>
        <p:spPr>
          <a:xfrm>
            <a:off x="886825" y="456775"/>
            <a:ext cx="10229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17. W jaki sposób choroba dziecka wpłynęła na Twoją aktywność zawodową?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72" name="Google Shape;272;g1391886be54_0_222"/>
          <p:cNvPicPr preferRelativeResize="0"/>
          <p:nvPr/>
        </p:nvPicPr>
        <p:blipFill rotWithShape="1">
          <a:blip r:embed="rId3">
            <a:alphaModFix/>
          </a:blip>
          <a:srcRect t="12532" r="52326" b="14008"/>
          <a:stretch/>
        </p:blipFill>
        <p:spPr>
          <a:xfrm>
            <a:off x="826149" y="1235525"/>
            <a:ext cx="420035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1391886be54_0_222"/>
          <p:cNvSpPr txBox="1"/>
          <p:nvPr/>
        </p:nvSpPr>
        <p:spPr>
          <a:xfrm>
            <a:off x="5470857" y="2760800"/>
            <a:ext cx="6337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Musiałam/ em się przebranżowić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1391886be54_0_222"/>
          <p:cNvSpPr txBox="1"/>
          <p:nvPr/>
        </p:nvSpPr>
        <p:spPr>
          <a:xfrm>
            <a:off x="5470850" y="3024150"/>
            <a:ext cx="7020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Straciłam/ em pracę w wyniku ciągłych nieobecności związanych z chorobą dziecka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1391886be54_0_222"/>
          <p:cNvSpPr txBox="1"/>
          <p:nvPr/>
        </p:nvSpPr>
        <p:spPr>
          <a:xfrm>
            <a:off x="5470850" y="3275101"/>
            <a:ext cx="6839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Musiałam/ em zrezygnować z pracy by zaopiekować się dzieckiem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g1391886be54_0_222"/>
          <p:cNvPicPr preferRelativeResize="0"/>
          <p:nvPr/>
        </p:nvPicPr>
        <p:blipFill rotWithShape="1">
          <a:blip r:embed="rId3">
            <a:alphaModFix/>
          </a:blip>
          <a:srcRect l="53931" t="12532" r="41554" b="14008"/>
          <a:stretch/>
        </p:blipFill>
        <p:spPr>
          <a:xfrm>
            <a:off x="5123266" y="1197125"/>
            <a:ext cx="397725" cy="43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391886be54_0_235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82" name="Google Shape;282;g1391886be54_0_235"/>
          <p:cNvSpPr/>
          <p:nvPr/>
        </p:nvSpPr>
        <p:spPr>
          <a:xfrm>
            <a:off x="621900" y="456775"/>
            <a:ext cx="10948200" cy="5694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1391886be54_0_235"/>
          <p:cNvSpPr txBox="1"/>
          <p:nvPr/>
        </p:nvSpPr>
        <p:spPr>
          <a:xfrm>
            <a:off x="886825" y="456775"/>
            <a:ext cx="10229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17a. W jaki sposób choroba dziecka wpłynęła na Twoją aktywność zawodową?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4" name="Google Shape;284;g1391886be54_0_235"/>
          <p:cNvSpPr txBox="1"/>
          <p:nvPr/>
        </p:nvSpPr>
        <p:spPr>
          <a:xfrm>
            <a:off x="5315431" y="2811350"/>
            <a:ext cx="6337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Musiałam/ em się przebranżowić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1391886be54_0_235"/>
          <p:cNvSpPr txBox="1"/>
          <p:nvPr/>
        </p:nvSpPr>
        <p:spPr>
          <a:xfrm>
            <a:off x="5312664" y="3024150"/>
            <a:ext cx="7020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Straciłam/ em pracę w wyniku ciągłych nieobecności związanych z chorobą dziecka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1391886be54_0_235"/>
          <p:cNvSpPr txBox="1"/>
          <p:nvPr/>
        </p:nvSpPr>
        <p:spPr>
          <a:xfrm>
            <a:off x="5315425" y="3275101"/>
            <a:ext cx="6839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Musiałam/ em zrezygnować z pracy by zaopiekować się dzieckiem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g1391886be54_0_235"/>
          <p:cNvPicPr preferRelativeResize="0"/>
          <p:nvPr/>
        </p:nvPicPr>
        <p:blipFill rotWithShape="1">
          <a:blip r:embed="rId3">
            <a:alphaModFix/>
          </a:blip>
          <a:srcRect l="13586" t="11212" r="46560" b="7000"/>
          <a:stretch/>
        </p:blipFill>
        <p:spPr>
          <a:xfrm>
            <a:off x="805900" y="1153500"/>
            <a:ext cx="4046100" cy="40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1391886be54_0_235"/>
          <p:cNvPicPr preferRelativeResize="0"/>
          <p:nvPr/>
        </p:nvPicPr>
        <p:blipFill rotWithShape="1">
          <a:blip r:embed="rId3">
            <a:alphaModFix/>
          </a:blip>
          <a:srcRect l="56994" t="36627" r="41210" b="43948"/>
          <a:stretch/>
        </p:blipFill>
        <p:spPr>
          <a:xfrm>
            <a:off x="5054938" y="2598950"/>
            <a:ext cx="201300" cy="10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1391886be54_0_235"/>
          <p:cNvSpPr txBox="1"/>
          <p:nvPr/>
        </p:nvSpPr>
        <p:spPr>
          <a:xfrm>
            <a:off x="2916936" y="5760720"/>
            <a:ext cx="3876000" cy="569400"/>
          </a:xfrm>
          <a:prstGeom prst="rect">
            <a:avLst/>
          </a:prstGeom>
          <a:noFill/>
          <a:ln w="2857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Rodzice dzieci z ciężką postacią AZS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/>
        </p:nvSpPr>
        <p:spPr>
          <a:xfrm>
            <a:off x="9715500" y="6429375"/>
            <a:ext cx="4762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pic>
        <p:nvPicPr>
          <p:cNvPr id="87" name="Google Shape;87;p2"/>
          <p:cNvPicPr preferRelativeResize="0"/>
          <p:nvPr/>
        </p:nvPicPr>
        <p:blipFill rotWithShape="1">
          <a:blip r:embed="rId3">
            <a:alphaModFix/>
          </a:blip>
          <a:srcRect l="1481" t="13397" r="6488" b="17793"/>
          <a:stretch/>
        </p:blipFill>
        <p:spPr>
          <a:xfrm>
            <a:off x="1787000" y="1332400"/>
            <a:ext cx="8617975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/>
          <p:cNvSpPr txBox="1"/>
          <p:nvPr/>
        </p:nvSpPr>
        <p:spPr>
          <a:xfrm>
            <a:off x="2915801" y="5764875"/>
            <a:ext cx="2346000" cy="569400"/>
          </a:xfrm>
          <a:prstGeom prst="rect">
            <a:avLst/>
          </a:prstGeom>
          <a:noFill/>
          <a:ln w="28575" cap="flat" cmpd="sng">
            <a:solidFill>
              <a:srgbClr val="5AC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Wszyscy ankietowani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621900" y="456775"/>
            <a:ext cx="10948200" cy="6168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 txBox="1"/>
          <p:nvPr/>
        </p:nvSpPr>
        <p:spPr>
          <a:xfrm>
            <a:off x="896950" y="518875"/>
            <a:ext cx="10229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1. Jak często zdarzają się u Twojego dziecka okresy zaostrzeń choroby?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391886be54_0_250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95" name="Google Shape;295;g1391886be54_0_250"/>
          <p:cNvSpPr txBox="1"/>
          <p:nvPr/>
        </p:nvSpPr>
        <p:spPr>
          <a:xfrm>
            <a:off x="1316301" y="4771725"/>
            <a:ext cx="2346000" cy="569400"/>
          </a:xfrm>
          <a:prstGeom prst="rect">
            <a:avLst/>
          </a:prstGeom>
          <a:noFill/>
          <a:ln w="28575" cap="flat" cmpd="sng">
            <a:solidFill>
              <a:srgbClr val="5AC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Wszyscy ankietowani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1391886be54_0_250"/>
          <p:cNvSpPr/>
          <p:nvPr/>
        </p:nvSpPr>
        <p:spPr>
          <a:xfrm>
            <a:off x="621900" y="456775"/>
            <a:ext cx="10948200" cy="7626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1391886be54_0_250"/>
          <p:cNvSpPr txBox="1"/>
          <p:nvPr/>
        </p:nvSpPr>
        <p:spPr>
          <a:xfrm>
            <a:off x="855000" y="456775"/>
            <a:ext cx="10821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18. Czy w związku z chorobą dziecka zmuszona byłaś/ zmuszony byłeś to skorzystania ze zwolnień lekarskich, urlopu na żądanie/ urlopie bezpłatnym?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98" name="Google Shape;298;g1391886be54_0_250"/>
          <p:cNvPicPr preferRelativeResize="0"/>
          <p:nvPr/>
        </p:nvPicPr>
        <p:blipFill rotWithShape="1">
          <a:blip r:embed="rId3">
            <a:alphaModFix/>
          </a:blip>
          <a:srcRect l="87972" t="44904" b="39277"/>
          <a:stretch/>
        </p:blipFill>
        <p:spPr>
          <a:xfrm>
            <a:off x="10478350" y="2479262"/>
            <a:ext cx="870000" cy="7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1391886be54_0_250"/>
          <p:cNvPicPr preferRelativeResize="0"/>
          <p:nvPr/>
        </p:nvPicPr>
        <p:blipFill rotWithShape="1">
          <a:blip r:embed="rId4">
            <a:alphaModFix/>
          </a:blip>
          <a:srcRect t="8468" r="35212" b="15848"/>
          <a:stretch/>
        </p:blipFill>
        <p:spPr>
          <a:xfrm>
            <a:off x="855001" y="1305350"/>
            <a:ext cx="4383925" cy="34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1391886be54_0_250"/>
          <p:cNvPicPr preferRelativeResize="0"/>
          <p:nvPr/>
        </p:nvPicPr>
        <p:blipFill rotWithShape="1">
          <a:blip r:embed="rId5">
            <a:alphaModFix/>
          </a:blip>
          <a:srcRect l="18804" t="11867" r="26001" b="6791"/>
          <a:stretch/>
        </p:blipFill>
        <p:spPr>
          <a:xfrm>
            <a:off x="7069825" y="1473300"/>
            <a:ext cx="3307500" cy="32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1391886be54_0_250"/>
          <p:cNvSpPr txBox="1"/>
          <p:nvPr/>
        </p:nvSpPr>
        <p:spPr>
          <a:xfrm>
            <a:off x="6804925" y="4771725"/>
            <a:ext cx="3876000" cy="569400"/>
          </a:xfrm>
          <a:prstGeom prst="rect">
            <a:avLst/>
          </a:prstGeom>
          <a:noFill/>
          <a:ln w="2857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Rodzice dzieci z ciężką postacią AZS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391886be54_0_263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07" name="Google Shape;307;g1391886be54_0_263"/>
          <p:cNvSpPr txBox="1"/>
          <p:nvPr/>
        </p:nvSpPr>
        <p:spPr>
          <a:xfrm>
            <a:off x="1316301" y="4771725"/>
            <a:ext cx="2346000" cy="569400"/>
          </a:xfrm>
          <a:prstGeom prst="rect">
            <a:avLst/>
          </a:prstGeom>
          <a:noFill/>
          <a:ln w="28575" cap="flat" cmpd="sng">
            <a:solidFill>
              <a:srgbClr val="5AC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Wszyscy ankietowani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1391886be54_0_263"/>
          <p:cNvSpPr/>
          <p:nvPr/>
        </p:nvSpPr>
        <p:spPr>
          <a:xfrm>
            <a:off x="621900" y="456775"/>
            <a:ext cx="10948200" cy="7626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1391886be54_0_263"/>
          <p:cNvSpPr txBox="1"/>
          <p:nvPr/>
        </p:nvSpPr>
        <p:spPr>
          <a:xfrm>
            <a:off x="855000" y="456775"/>
            <a:ext cx="10821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19. Ile dni w roku byłaś/eś na zwolnieniu/ urlopie na żądanie/ urlopie bezpłatnym w związku z potrzebą opieki  Twoim dzieckiem chorym na AZS?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10" name="Google Shape;310;g1391886be54_0_263"/>
          <p:cNvPicPr preferRelativeResize="0"/>
          <p:nvPr/>
        </p:nvPicPr>
        <p:blipFill rotWithShape="1">
          <a:blip r:embed="rId3">
            <a:alphaModFix/>
          </a:blip>
          <a:srcRect t="13468" r="17430" b="18127"/>
          <a:stretch/>
        </p:blipFill>
        <p:spPr>
          <a:xfrm>
            <a:off x="672925" y="1473300"/>
            <a:ext cx="5739350" cy="31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1391886be54_0_263"/>
          <p:cNvPicPr preferRelativeResize="0"/>
          <p:nvPr/>
        </p:nvPicPr>
        <p:blipFill rotWithShape="1">
          <a:blip r:embed="rId4">
            <a:alphaModFix/>
          </a:blip>
          <a:srcRect l="8634" t="11837" b="8715"/>
          <a:stretch/>
        </p:blipFill>
        <p:spPr>
          <a:xfrm>
            <a:off x="6734100" y="1498538"/>
            <a:ext cx="5387100" cy="31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1391886be54_0_263"/>
          <p:cNvSpPr txBox="1"/>
          <p:nvPr/>
        </p:nvSpPr>
        <p:spPr>
          <a:xfrm>
            <a:off x="6804925" y="4771725"/>
            <a:ext cx="3876000" cy="569400"/>
          </a:xfrm>
          <a:prstGeom prst="rect">
            <a:avLst/>
          </a:prstGeom>
          <a:noFill/>
          <a:ln w="2857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Rodzice dzieci z ciężką postacią AZS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391886be54_0_276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18" name="Google Shape;318;g1391886be54_0_276"/>
          <p:cNvSpPr txBox="1"/>
          <p:nvPr/>
        </p:nvSpPr>
        <p:spPr>
          <a:xfrm>
            <a:off x="1316301" y="4974025"/>
            <a:ext cx="2346000" cy="569400"/>
          </a:xfrm>
          <a:prstGeom prst="rect">
            <a:avLst/>
          </a:prstGeom>
          <a:noFill/>
          <a:ln w="28575" cap="flat" cmpd="sng">
            <a:solidFill>
              <a:srgbClr val="5AC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Wszyscy ankietowani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1391886be54_0_276"/>
          <p:cNvSpPr/>
          <p:nvPr/>
        </p:nvSpPr>
        <p:spPr>
          <a:xfrm>
            <a:off x="621900" y="456775"/>
            <a:ext cx="10948200" cy="11082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1391886be54_0_276"/>
          <p:cNvSpPr txBox="1"/>
          <p:nvPr/>
        </p:nvSpPr>
        <p:spPr>
          <a:xfrm>
            <a:off x="855000" y="456775"/>
            <a:ext cx="10821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20. Czy kiedykolwiek zdarzyło Ci się, że ze względu na dodatkowe koszty leczenia dziecka, musiałaś/ musiałeś  prosić znajomych/rodzinę o wsparcie finansowe lub np. wziąć kredyt/pożyczkę?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21" name="Google Shape;321;g1391886be54_0_276"/>
          <p:cNvPicPr preferRelativeResize="0"/>
          <p:nvPr/>
        </p:nvPicPr>
        <p:blipFill rotWithShape="1">
          <a:blip r:embed="rId3">
            <a:alphaModFix/>
          </a:blip>
          <a:srcRect l="-367" t="10889" r="6010" b="16176"/>
          <a:stretch/>
        </p:blipFill>
        <p:spPr>
          <a:xfrm>
            <a:off x="702800" y="1742425"/>
            <a:ext cx="5934033" cy="306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1391886be54_0_276"/>
          <p:cNvPicPr preferRelativeResize="0"/>
          <p:nvPr/>
        </p:nvPicPr>
        <p:blipFill rotWithShape="1">
          <a:blip r:embed="rId4">
            <a:alphaModFix/>
          </a:blip>
          <a:srcRect l="8020" t="12076" b="7414"/>
          <a:stretch/>
        </p:blipFill>
        <p:spPr>
          <a:xfrm>
            <a:off x="6865625" y="1767625"/>
            <a:ext cx="5098500" cy="303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1391886be54_0_276"/>
          <p:cNvSpPr txBox="1"/>
          <p:nvPr/>
        </p:nvSpPr>
        <p:spPr>
          <a:xfrm>
            <a:off x="6576125" y="4974336"/>
            <a:ext cx="3876000" cy="569400"/>
          </a:xfrm>
          <a:prstGeom prst="rect">
            <a:avLst/>
          </a:prstGeom>
          <a:noFill/>
          <a:ln w="2857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Rodzice dzieci z ciężką postacią AZS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391886be54_0_288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29" name="Google Shape;329;g1391886be54_0_288"/>
          <p:cNvSpPr txBox="1"/>
          <p:nvPr/>
        </p:nvSpPr>
        <p:spPr>
          <a:xfrm>
            <a:off x="1326426" y="5065050"/>
            <a:ext cx="2346000" cy="569400"/>
          </a:xfrm>
          <a:prstGeom prst="rect">
            <a:avLst/>
          </a:prstGeom>
          <a:noFill/>
          <a:ln w="28575" cap="flat" cmpd="sng">
            <a:solidFill>
              <a:srgbClr val="5AC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Wszyscy ankietowani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1391886be54_0_288"/>
          <p:cNvSpPr/>
          <p:nvPr/>
        </p:nvSpPr>
        <p:spPr>
          <a:xfrm>
            <a:off x="621900" y="456775"/>
            <a:ext cx="10948200" cy="11082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1391886be54_0_288"/>
          <p:cNvSpPr txBox="1"/>
          <p:nvPr/>
        </p:nvSpPr>
        <p:spPr>
          <a:xfrm>
            <a:off x="855000" y="456775"/>
            <a:ext cx="10821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21. Ile miesięcznie łącznie wydajesz na opiekę nad dzieckiem w związku z AZS? (leki, emolienty, produkty żywieniowe specjalnego przeznaczenia, wizyty u lekarzy, badania diagnostyczne, terapie mokrymi opatrunkami, kąpiele podchlorynowe itp.))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32" name="Google Shape;332;g1391886be54_0_288"/>
          <p:cNvPicPr preferRelativeResize="0"/>
          <p:nvPr/>
        </p:nvPicPr>
        <p:blipFill rotWithShape="1">
          <a:blip r:embed="rId3">
            <a:alphaModFix/>
          </a:blip>
          <a:srcRect t="13705" r="24236" b="17833"/>
          <a:stretch/>
        </p:blipFill>
        <p:spPr>
          <a:xfrm>
            <a:off x="530875" y="1923288"/>
            <a:ext cx="4992709" cy="30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1391886be54_0_288"/>
          <p:cNvPicPr preferRelativeResize="0"/>
          <p:nvPr/>
        </p:nvPicPr>
        <p:blipFill rotWithShape="1">
          <a:blip r:embed="rId4">
            <a:alphaModFix/>
          </a:blip>
          <a:srcRect l="13926" t="11219" b="8414"/>
          <a:stretch/>
        </p:blipFill>
        <p:spPr>
          <a:xfrm>
            <a:off x="6683700" y="1875138"/>
            <a:ext cx="4992600" cy="31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1391886be54_0_288"/>
          <p:cNvSpPr txBox="1"/>
          <p:nvPr/>
        </p:nvSpPr>
        <p:spPr>
          <a:xfrm>
            <a:off x="6804925" y="5065776"/>
            <a:ext cx="3876000" cy="569400"/>
          </a:xfrm>
          <a:prstGeom prst="rect">
            <a:avLst/>
          </a:prstGeom>
          <a:noFill/>
          <a:ln w="2857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Rodzice dzieci z ciężką postacią AZS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391886be54_0_300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40" name="Google Shape;340;g1391886be54_0_300"/>
          <p:cNvSpPr txBox="1"/>
          <p:nvPr/>
        </p:nvSpPr>
        <p:spPr>
          <a:xfrm>
            <a:off x="2915801" y="5764875"/>
            <a:ext cx="2346000" cy="569400"/>
          </a:xfrm>
          <a:prstGeom prst="rect">
            <a:avLst/>
          </a:prstGeom>
          <a:noFill/>
          <a:ln w="28575" cap="flat" cmpd="sng">
            <a:solidFill>
              <a:srgbClr val="5AC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Wszyscy ankietowani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1391886be54_0_300"/>
          <p:cNvSpPr/>
          <p:nvPr/>
        </p:nvSpPr>
        <p:spPr>
          <a:xfrm>
            <a:off x="621900" y="456775"/>
            <a:ext cx="10948200" cy="5694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1391886be54_0_300"/>
          <p:cNvSpPr txBox="1"/>
          <p:nvPr/>
        </p:nvSpPr>
        <p:spPr>
          <a:xfrm>
            <a:off x="886825" y="456775"/>
            <a:ext cx="10229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22. Na jaki cel przeznaczasz najwięcej w związku z chorobą Twojego dziecka?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43" name="Google Shape;343;g1391886be54_0_300"/>
          <p:cNvPicPr preferRelativeResize="0"/>
          <p:nvPr/>
        </p:nvPicPr>
        <p:blipFill rotWithShape="1">
          <a:blip r:embed="rId3">
            <a:alphaModFix/>
          </a:blip>
          <a:srcRect t="12462" b="17248"/>
          <a:stretch/>
        </p:blipFill>
        <p:spPr>
          <a:xfrm>
            <a:off x="1277072" y="1235525"/>
            <a:ext cx="920817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1391886be54_0_300"/>
          <p:cNvSpPr/>
          <p:nvPr/>
        </p:nvSpPr>
        <p:spPr>
          <a:xfrm>
            <a:off x="6634800" y="2070200"/>
            <a:ext cx="5037300" cy="3408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1391886be54_0_300"/>
          <p:cNvSpPr txBox="1"/>
          <p:nvPr/>
        </p:nvSpPr>
        <p:spPr>
          <a:xfrm>
            <a:off x="6634800" y="3713425"/>
            <a:ext cx="5381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Inne wyroby medyczne (mokre opatrunki, bleach baths, nawilżacze powietrza, oczyszczacze powietrza, inhalatory, tuby inhalacyjne itp.)</a:t>
            </a:r>
            <a:endParaRPr sz="19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1391886be54_0_300"/>
          <p:cNvSpPr txBox="1"/>
          <p:nvPr/>
        </p:nvSpPr>
        <p:spPr>
          <a:xfrm>
            <a:off x="6634800" y="2499750"/>
            <a:ext cx="53814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Leki</a:t>
            </a:r>
            <a:endParaRPr sz="16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Prywatne wizyty u lekarzy</a:t>
            </a:r>
            <a:endParaRPr sz="16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Emolienty</a:t>
            </a:r>
            <a:endParaRPr sz="16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Żywienie</a:t>
            </a:r>
            <a:endParaRPr sz="16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Diagnostyka</a:t>
            </a:r>
            <a:endParaRPr sz="16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391886be54_0_319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52" name="Google Shape;352;g1391886be54_0_319"/>
          <p:cNvSpPr txBox="1"/>
          <p:nvPr/>
        </p:nvSpPr>
        <p:spPr>
          <a:xfrm>
            <a:off x="1316301" y="4862750"/>
            <a:ext cx="2346000" cy="569400"/>
          </a:xfrm>
          <a:prstGeom prst="rect">
            <a:avLst/>
          </a:prstGeom>
          <a:noFill/>
          <a:ln w="28575" cap="flat" cmpd="sng">
            <a:solidFill>
              <a:srgbClr val="5AC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Wszyscy ankietowani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g1391886be54_0_319"/>
          <p:cNvSpPr/>
          <p:nvPr/>
        </p:nvSpPr>
        <p:spPr>
          <a:xfrm>
            <a:off x="621900" y="456775"/>
            <a:ext cx="10948200" cy="4926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1391886be54_0_319"/>
          <p:cNvSpPr txBox="1"/>
          <p:nvPr/>
        </p:nvSpPr>
        <p:spPr>
          <a:xfrm>
            <a:off x="855000" y="456775"/>
            <a:ext cx="10821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23. Jak dużo czasu łącznie zajmuje Ci codzienna pielęgnacja skóry Twojego dziecka?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55" name="Google Shape;355;g1391886be54_0_319"/>
          <p:cNvPicPr preferRelativeResize="0"/>
          <p:nvPr/>
        </p:nvPicPr>
        <p:blipFill rotWithShape="1">
          <a:blip r:embed="rId3">
            <a:alphaModFix/>
          </a:blip>
          <a:srcRect t="12851" r="22732" b="17640"/>
          <a:stretch/>
        </p:blipFill>
        <p:spPr>
          <a:xfrm>
            <a:off x="571325" y="1420375"/>
            <a:ext cx="5395875" cy="32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1391886be54_0_319"/>
          <p:cNvPicPr preferRelativeResize="0"/>
          <p:nvPr/>
        </p:nvPicPr>
        <p:blipFill rotWithShape="1">
          <a:blip r:embed="rId4">
            <a:alphaModFix/>
          </a:blip>
          <a:srcRect l="10498" t="11859" b="6293"/>
          <a:stretch/>
        </p:blipFill>
        <p:spPr>
          <a:xfrm>
            <a:off x="6433200" y="1420375"/>
            <a:ext cx="5477700" cy="3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1391886be54_0_319"/>
          <p:cNvSpPr txBox="1"/>
          <p:nvPr/>
        </p:nvSpPr>
        <p:spPr>
          <a:xfrm>
            <a:off x="6804925" y="4864608"/>
            <a:ext cx="3876000" cy="569400"/>
          </a:xfrm>
          <a:prstGeom prst="rect">
            <a:avLst/>
          </a:prstGeom>
          <a:noFill/>
          <a:ln w="2857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Rodzice dzieci z ciężką postacią AZS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91886be54_0_331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63" name="Google Shape;363;g1391886be54_0_331"/>
          <p:cNvSpPr txBox="1"/>
          <p:nvPr/>
        </p:nvSpPr>
        <p:spPr>
          <a:xfrm>
            <a:off x="1316301" y="4862750"/>
            <a:ext cx="2346000" cy="569400"/>
          </a:xfrm>
          <a:prstGeom prst="rect">
            <a:avLst/>
          </a:prstGeom>
          <a:noFill/>
          <a:ln w="28575" cap="flat" cmpd="sng">
            <a:solidFill>
              <a:srgbClr val="5AC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Wszyscy ankietowani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1391886be54_0_331"/>
          <p:cNvSpPr/>
          <p:nvPr/>
        </p:nvSpPr>
        <p:spPr>
          <a:xfrm>
            <a:off x="621900" y="456775"/>
            <a:ext cx="10948200" cy="4926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1391886be54_0_331"/>
          <p:cNvSpPr txBox="1"/>
          <p:nvPr/>
        </p:nvSpPr>
        <p:spPr>
          <a:xfrm>
            <a:off x="855000" y="456775"/>
            <a:ext cx="10821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24. Czy choroba Twojego dziecka była przyczyną konfliktów w Twojej rodzinie?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66" name="Google Shape;366;g1391886be54_0_331"/>
          <p:cNvPicPr preferRelativeResize="0"/>
          <p:nvPr/>
        </p:nvPicPr>
        <p:blipFill rotWithShape="1">
          <a:blip r:embed="rId3">
            <a:alphaModFix/>
          </a:blip>
          <a:srcRect t="12202" r="34938" b="17705"/>
          <a:stretch/>
        </p:blipFill>
        <p:spPr>
          <a:xfrm>
            <a:off x="685075" y="1330925"/>
            <a:ext cx="4572825" cy="328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1391886be54_0_331"/>
          <p:cNvPicPr preferRelativeResize="0"/>
          <p:nvPr/>
        </p:nvPicPr>
        <p:blipFill rotWithShape="1">
          <a:blip r:embed="rId4">
            <a:alphaModFix/>
          </a:blip>
          <a:srcRect l="87972" t="44904" b="39277"/>
          <a:stretch/>
        </p:blipFill>
        <p:spPr>
          <a:xfrm>
            <a:off x="10326625" y="2524762"/>
            <a:ext cx="870000" cy="7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g1391886be54_0_331"/>
          <p:cNvPicPr preferRelativeResize="0"/>
          <p:nvPr/>
        </p:nvPicPr>
        <p:blipFill rotWithShape="1">
          <a:blip r:embed="rId5">
            <a:alphaModFix/>
          </a:blip>
          <a:srcRect l="18829" t="11653" r="26843" b="7420"/>
          <a:stretch/>
        </p:blipFill>
        <p:spPr>
          <a:xfrm>
            <a:off x="6804925" y="1330913"/>
            <a:ext cx="3436800" cy="33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1391886be54_0_331"/>
          <p:cNvSpPr txBox="1"/>
          <p:nvPr/>
        </p:nvSpPr>
        <p:spPr>
          <a:xfrm>
            <a:off x="6804925" y="4864608"/>
            <a:ext cx="3876000" cy="569400"/>
          </a:xfrm>
          <a:prstGeom prst="rect">
            <a:avLst/>
          </a:prstGeom>
          <a:noFill/>
          <a:ln w="2857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Rodzice dzieci z ciężką postacią AZS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391886be54_0_344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75" name="Google Shape;375;g1391886be54_0_344"/>
          <p:cNvSpPr txBox="1"/>
          <p:nvPr/>
        </p:nvSpPr>
        <p:spPr>
          <a:xfrm>
            <a:off x="1316301" y="4862750"/>
            <a:ext cx="2346000" cy="569400"/>
          </a:xfrm>
          <a:prstGeom prst="rect">
            <a:avLst/>
          </a:prstGeom>
          <a:noFill/>
          <a:ln w="28575" cap="flat" cmpd="sng">
            <a:solidFill>
              <a:srgbClr val="5AC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Wszyscy ankietowani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1391886be54_0_344"/>
          <p:cNvSpPr/>
          <p:nvPr/>
        </p:nvSpPr>
        <p:spPr>
          <a:xfrm>
            <a:off x="621900" y="456775"/>
            <a:ext cx="10948200" cy="8004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1391886be54_0_344"/>
          <p:cNvSpPr txBox="1"/>
          <p:nvPr/>
        </p:nvSpPr>
        <p:spPr>
          <a:xfrm>
            <a:off x="855000" y="456775"/>
            <a:ext cx="10821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25. Czy z powodu choroby Twoje dziecko doświadczyło negatywnych zachowań ze strony otoczenia, było w jakikolwiek sposób wykluczone, stygmatyzowane?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78" name="Google Shape;378;g1391886be54_0_344"/>
          <p:cNvPicPr preferRelativeResize="0"/>
          <p:nvPr/>
        </p:nvPicPr>
        <p:blipFill rotWithShape="1">
          <a:blip r:embed="rId3">
            <a:alphaModFix/>
          </a:blip>
          <a:srcRect l="87972" t="44904" b="39277"/>
          <a:stretch/>
        </p:blipFill>
        <p:spPr>
          <a:xfrm>
            <a:off x="10326625" y="2524762"/>
            <a:ext cx="870000" cy="7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1391886be54_0_344"/>
          <p:cNvPicPr preferRelativeResize="0"/>
          <p:nvPr/>
        </p:nvPicPr>
        <p:blipFill rotWithShape="1">
          <a:blip r:embed="rId4">
            <a:alphaModFix/>
          </a:blip>
          <a:srcRect l="19637" t="11660" r="26619" b="9068"/>
          <a:stretch/>
        </p:blipFill>
        <p:spPr>
          <a:xfrm>
            <a:off x="6907900" y="1372275"/>
            <a:ext cx="3343500" cy="328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1391886be54_0_344"/>
          <p:cNvPicPr preferRelativeResize="0"/>
          <p:nvPr/>
        </p:nvPicPr>
        <p:blipFill rotWithShape="1">
          <a:blip r:embed="rId5">
            <a:alphaModFix/>
          </a:blip>
          <a:srcRect t="12855" r="36528" b="16855"/>
          <a:stretch/>
        </p:blipFill>
        <p:spPr>
          <a:xfrm>
            <a:off x="733626" y="1415813"/>
            <a:ext cx="4448856" cy="32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1391886be54_0_344"/>
          <p:cNvSpPr txBox="1"/>
          <p:nvPr/>
        </p:nvSpPr>
        <p:spPr>
          <a:xfrm>
            <a:off x="6804925" y="4864608"/>
            <a:ext cx="3876000" cy="569400"/>
          </a:xfrm>
          <a:prstGeom prst="rect">
            <a:avLst/>
          </a:prstGeom>
          <a:noFill/>
          <a:ln w="2857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Rodzice dzieci z ciężką postacią AZS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391886be54_0_357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87" name="Google Shape;387;g1391886be54_0_357"/>
          <p:cNvSpPr/>
          <p:nvPr/>
        </p:nvSpPr>
        <p:spPr>
          <a:xfrm>
            <a:off x="621900" y="456775"/>
            <a:ext cx="10948200" cy="10254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1391886be54_0_357"/>
          <p:cNvSpPr txBox="1"/>
          <p:nvPr/>
        </p:nvSpPr>
        <p:spPr>
          <a:xfrm>
            <a:off x="886825" y="456775"/>
            <a:ext cx="10229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26. Opisz sytuację w której z powodu choroby Twoje dziecko doświadczyło negatywnych zachowań ze strony otoczenia, było w jakikolwiek sposób wykluczone, stygmatyzowane – wybrane odpowiedzi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9" name="Google Shape;389;g1391886be54_0_357"/>
          <p:cNvSpPr txBox="1"/>
          <p:nvPr/>
        </p:nvSpPr>
        <p:spPr>
          <a:xfrm>
            <a:off x="1118350" y="1490388"/>
            <a:ext cx="10948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 dopiero 4 lata ale dzieci w jej grupie nie rozumieją co to za choroba i czasem boją się z nią bawić że się zaraża, dorośli też zwracają uwagę na wygląd jej skory.</a:t>
            </a:r>
            <a:endParaRPr sz="500" i="1"/>
          </a:p>
        </p:txBody>
      </p:sp>
      <p:pic>
        <p:nvPicPr>
          <p:cNvPr id="390" name="Google Shape;390;g1391886be54_0_357"/>
          <p:cNvPicPr preferRelativeResize="0"/>
          <p:nvPr/>
        </p:nvPicPr>
        <p:blipFill rotWithShape="1">
          <a:blip r:embed="rId3">
            <a:alphaModFix/>
          </a:blip>
          <a:srcRect l="23237" t="9720" r="24059" b="20246"/>
          <a:stretch/>
        </p:blipFill>
        <p:spPr>
          <a:xfrm>
            <a:off x="669638" y="1564964"/>
            <a:ext cx="397300" cy="5279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sp>
        <p:nvSpPr>
          <p:cNvPr id="391" name="Google Shape;391;g1391886be54_0_357"/>
          <p:cNvSpPr txBox="1"/>
          <p:nvPr/>
        </p:nvSpPr>
        <p:spPr>
          <a:xfrm>
            <a:off x="1118350" y="2684300"/>
            <a:ext cx="10948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Kiedyś jadąc w autobusie stojąca obok kobieta z dzieckiem w wózku odsuwała je,  od mojej córki ,która wyciągała do niego rączki,  aby tamto przypadkiem się nie zaraziło,  córka ma tez problem z relacjami w przedszkolu, dzieci nie chcą się z nią bawić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700" i="1"/>
          </a:p>
        </p:txBody>
      </p:sp>
      <p:sp>
        <p:nvSpPr>
          <p:cNvPr id="392" name="Google Shape;392;g1391886be54_0_357"/>
          <p:cNvSpPr txBox="1"/>
          <p:nvPr/>
        </p:nvSpPr>
        <p:spPr>
          <a:xfrm>
            <a:off x="1115568" y="3458825"/>
            <a:ext cx="809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Moje dziecko było wyśmiewane, bo wyglądało inaczej, a zdrowe dzieci tego nie rozumieją.</a:t>
            </a:r>
            <a:endParaRPr sz="16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1391886be54_0_357"/>
          <p:cNvSpPr txBox="1"/>
          <p:nvPr/>
        </p:nvSpPr>
        <p:spPr>
          <a:xfrm>
            <a:off x="1118343" y="2253200"/>
            <a:ext cx="8991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Rodzice w żłobku i panie skarżyły się na drapanie syna.</a:t>
            </a:r>
            <a:endParaRPr sz="1500" i="1"/>
          </a:p>
        </p:txBody>
      </p:sp>
      <p:sp>
        <p:nvSpPr>
          <p:cNvPr id="394" name="Google Shape;394;g1391886be54_0_357"/>
          <p:cNvSpPr txBox="1"/>
          <p:nvPr/>
        </p:nvSpPr>
        <p:spPr>
          <a:xfrm>
            <a:off x="1115568" y="4731138"/>
            <a:ext cx="10176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Podczas zabaw w grupie inne dzieci mówiły że syn jest chory, ma straszne krosty i nie można go dotykać.</a:t>
            </a:r>
            <a:endParaRPr sz="16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1391886be54_0_357"/>
          <p:cNvSpPr txBox="1"/>
          <p:nvPr/>
        </p:nvSpPr>
        <p:spPr>
          <a:xfrm>
            <a:off x="1115568" y="4065500"/>
            <a:ext cx="10884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 chcą z nim siedzieć w autokarze myśląc że ich zarazi. Ciągle patrzą wskazują palcami lub pytają dlaczego ma takie ciało?</a:t>
            </a:r>
            <a:endParaRPr sz="1100" i="1"/>
          </a:p>
        </p:txBody>
      </p:sp>
      <p:pic>
        <p:nvPicPr>
          <p:cNvPr id="396" name="Google Shape;396;g1391886be54_0_357"/>
          <p:cNvPicPr preferRelativeResize="0"/>
          <p:nvPr/>
        </p:nvPicPr>
        <p:blipFill rotWithShape="1">
          <a:blip r:embed="rId3">
            <a:alphaModFix/>
          </a:blip>
          <a:srcRect l="23237" t="9720" r="24059" b="20246"/>
          <a:stretch/>
        </p:blipFill>
        <p:spPr>
          <a:xfrm>
            <a:off x="669638" y="2167476"/>
            <a:ext cx="397300" cy="5279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397" name="Google Shape;397;g1391886be54_0_357"/>
          <p:cNvPicPr preferRelativeResize="0"/>
          <p:nvPr/>
        </p:nvPicPr>
        <p:blipFill rotWithShape="1">
          <a:blip r:embed="rId3">
            <a:alphaModFix/>
          </a:blip>
          <a:srcRect l="23237" t="9720" r="24059" b="20246"/>
          <a:stretch/>
        </p:blipFill>
        <p:spPr>
          <a:xfrm>
            <a:off x="669638" y="2769989"/>
            <a:ext cx="397300" cy="5279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398" name="Google Shape;398;g1391886be54_0_357"/>
          <p:cNvPicPr preferRelativeResize="0"/>
          <p:nvPr/>
        </p:nvPicPr>
        <p:blipFill rotWithShape="1">
          <a:blip r:embed="rId3">
            <a:alphaModFix/>
          </a:blip>
          <a:srcRect l="23237" t="9720" r="24059" b="20246"/>
          <a:stretch/>
        </p:blipFill>
        <p:spPr>
          <a:xfrm>
            <a:off x="669638" y="3397764"/>
            <a:ext cx="397300" cy="5279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399" name="Google Shape;399;g1391886be54_0_357"/>
          <p:cNvPicPr preferRelativeResize="0"/>
          <p:nvPr/>
        </p:nvPicPr>
        <p:blipFill rotWithShape="1">
          <a:blip r:embed="rId3">
            <a:alphaModFix/>
          </a:blip>
          <a:srcRect l="23237" t="9720" r="24059" b="20246"/>
          <a:stretch/>
        </p:blipFill>
        <p:spPr>
          <a:xfrm>
            <a:off x="669638" y="4025539"/>
            <a:ext cx="397300" cy="5279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400" name="Google Shape;400;g1391886be54_0_357"/>
          <p:cNvPicPr preferRelativeResize="0"/>
          <p:nvPr/>
        </p:nvPicPr>
        <p:blipFill rotWithShape="1">
          <a:blip r:embed="rId3">
            <a:alphaModFix/>
          </a:blip>
          <a:srcRect l="23237" t="9720" r="24059" b="20246"/>
          <a:stretch/>
        </p:blipFill>
        <p:spPr>
          <a:xfrm>
            <a:off x="669638" y="4653314"/>
            <a:ext cx="397300" cy="5279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401" name="Google Shape;401;g1391886be54_0_357"/>
          <p:cNvPicPr preferRelativeResize="0"/>
          <p:nvPr/>
        </p:nvPicPr>
        <p:blipFill rotWithShape="1">
          <a:blip r:embed="rId3">
            <a:alphaModFix/>
          </a:blip>
          <a:srcRect l="23237" t="9720" r="24059" b="20246"/>
          <a:stretch/>
        </p:blipFill>
        <p:spPr>
          <a:xfrm>
            <a:off x="669638" y="5281089"/>
            <a:ext cx="397300" cy="5279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sp>
        <p:nvSpPr>
          <p:cNvPr id="402" name="Google Shape;402;g1391886be54_0_357"/>
          <p:cNvSpPr txBox="1"/>
          <p:nvPr/>
        </p:nvSpPr>
        <p:spPr>
          <a:xfrm>
            <a:off x="1115568" y="5200700"/>
            <a:ext cx="1029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Miał sączące rany na twarzy i dzieci go unikały, nie chciały się bawić. Dorośli go mijający się strasznie patrzyli i oceniali wzrokiem 2 latka.</a:t>
            </a:r>
            <a:endParaRPr sz="1100" i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391886be54_0_377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08" name="Google Shape;408;g1391886be54_0_377"/>
          <p:cNvSpPr txBox="1"/>
          <p:nvPr/>
        </p:nvSpPr>
        <p:spPr>
          <a:xfrm>
            <a:off x="2915801" y="5764875"/>
            <a:ext cx="2346000" cy="569400"/>
          </a:xfrm>
          <a:prstGeom prst="rect">
            <a:avLst/>
          </a:prstGeom>
          <a:noFill/>
          <a:ln w="28575" cap="flat" cmpd="sng">
            <a:solidFill>
              <a:srgbClr val="5AC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Wszyscy ankietowani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g1391886be54_0_377"/>
          <p:cNvSpPr/>
          <p:nvPr/>
        </p:nvSpPr>
        <p:spPr>
          <a:xfrm>
            <a:off x="621900" y="456775"/>
            <a:ext cx="10948200" cy="5694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1391886be54_0_377"/>
          <p:cNvSpPr txBox="1"/>
          <p:nvPr/>
        </p:nvSpPr>
        <p:spPr>
          <a:xfrm>
            <a:off x="886825" y="456775"/>
            <a:ext cx="10229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27. Czy czujesz frustrację/ bezsilność z powodu choroby Twojego dziecka?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11" name="Google Shape;411;g1391886be54_0_377"/>
          <p:cNvPicPr preferRelativeResize="0"/>
          <p:nvPr/>
        </p:nvPicPr>
        <p:blipFill rotWithShape="1">
          <a:blip r:embed="rId3">
            <a:alphaModFix/>
          </a:blip>
          <a:srcRect t="12462" r="36824" b="18222"/>
          <a:stretch/>
        </p:blipFill>
        <p:spPr>
          <a:xfrm>
            <a:off x="1696626" y="1235525"/>
            <a:ext cx="5899100" cy="43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91886be54_0_5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96" name="Google Shape;96;g1391886be54_0_5"/>
          <p:cNvSpPr txBox="1"/>
          <p:nvPr/>
        </p:nvSpPr>
        <p:spPr>
          <a:xfrm>
            <a:off x="1316301" y="4771725"/>
            <a:ext cx="2346000" cy="569400"/>
          </a:xfrm>
          <a:prstGeom prst="rect">
            <a:avLst/>
          </a:prstGeom>
          <a:noFill/>
          <a:ln w="28575" cap="flat" cmpd="sng">
            <a:solidFill>
              <a:srgbClr val="5AC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Wszyscy ankietowani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1391886be54_0_5"/>
          <p:cNvSpPr/>
          <p:nvPr/>
        </p:nvSpPr>
        <p:spPr>
          <a:xfrm>
            <a:off x="621900" y="456775"/>
            <a:ext cx="10948200" cy="6168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1391886be54_0_5"/>
          <p:cNvSpPr txBox="1"/>
          <p:nvPr/>
        </p:nvSpPr>
        <p:spPr>
          <a:xfrm>
            <a:off x="855000" y="518875"/>
            <a:ext cx="10229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2. Jak często  Twoje dziecko odczuwa świąd skóry?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9" name="Google Shape;99;g1391886be54_0_5"/>
          <p:cNvPicPr preferRelativeResize="0"/>
          <p:nvPr/>
        </p:nvPicPr>
        <p:blipFill rotWithShape="1">
          <a:blip r:embed="rId3">
            <a:alphaModFix/>
          </a:blip>
          <a:srcRect t="13232" b="18559"/>
          <a:stretch/>
        </p:blipFill>
        <p:spPr>
          <a:xfrm>
            <a:off x="693251" y="1533298"/>
            <a:ext cx="6895650" cy="313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391886be54_0_5"/>
          <p:cNvPicPr preferRelativeResize="0"/>
          <p:nvPr/>
        </p:nvPicPr>
        <p:blipFill rotWithShape="1">
          <a:blip r:embed="rId4">
            <a:alphaModFix/>
          </a:blip>
          <a:srcRect l="12931" t="11515" r="8166" b="6349"/>
          <a:stretch/>
        </p:blipFill>
        <p:spPr>
          <a:xfrm>
            <a:off x="6670250" y="1533300"/>
            <a:ext cx="466620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1391886be54_0_5"/>
          <p:cNvSpPr txBox="1"/>
          <p:nvPr/>
        </p:nvSpPr>
        <p:spPr>
          <a:xfrm>
            <a:off x="6804925" y="4771725"/>
            <a:ext cx="3876000" cy="569400"/>
          </a:xfrm>
          <a:prstGeom prst="rect">
            <a:avLst/>
          </a:prstGeom>
          <a:noFill/>
          <a:ln w="2857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Rodzice dzieci z ciężką postacią AZS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391886be54_0_397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17" name="Google Shape;417;g1391886be54_0_397"/>
          <p:cNvSpPr txBox="1"/>
          <p:nvPr/>
        </p:nvSpPr>
        <p:spPr>
          <a:xfrm>
            <a:off x="2915801" y="5764875"/>
            <a:ext cx="2346000" cy="569400"/>
          </a:xfrm>
          <a:prstGeom prst="rect">
            <a:avLst/>
          </a:prstGeom>
          <a:noFill/>
          <a:ln w="28575" cap="flat" cmpd="sng">
            <a:solidFill>
              <a:srgbClr val="5AC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Wszyscy ankietowani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g1391886be54_0_397"/>
          <p:cNvSpPr/>
          <p:nvPr/>
        </p:nvSpPr>
        <p:spPr>
          <a:xfrm>
            <a:off x="621900" y="456775"/>
            <a:ext cx="10948200" cy="7788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1391886be54_0_397"/>
          <p:cNvSpPr txBox="1"/>
          <p:nvPr/>
        </p:nvSpPr>
        <p:spPr>
          <a:xfrm>
            <a:off x="886825" y="456775"/>
            <a:ext cx="10229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28. Jak czujesz, skąd płynie największe wsparcie (edukacja, informacje, rzetelna wiedza o chorobie i leczeniu) dla rodzin dotkniętych AZS?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0" name="Google Shape;420;g1391886be54_0_397"/>
          <p:cNvSpPr/>
          <p:nvPr/>
        </p:nvSpPr>
        <p:spPr>
          <a:xfrm>
            <a:off x="6290900" y="1375300"/>
            <a:ext cx="5532900" cy="3992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1391886be54_0_397"/>
          <p:cNvSpPr txBox="1"/>
          <p:nvPr/>
        </p:nvSpPr>
        <p:spPr>
          <a:xfrm>
            <a:off x="5866075" y="2486113"/>
            <a:ext cx="6038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3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Od kadry medycznej (lekarze prowadzący)</a:t>
            </a:r>
            <a:endParaRPr sz="1900" b="1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3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Ze strony Grup Wsparcia (Facebook, Instagram)</a:t>
            </a:r>
            <a:endParaRPr sz="1300" b="1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g1391886be54_0_397"/>
          <p:cNvPicPr preferRelativeResize="0"/>
          <p:nvPr/>
        </p:nvPicPr>
        <p:blipFill rotWithShape="1">
          <a:blip r:embed="rId3">
            <a:alphaModFix/>
          </a:blip>
          <a:srcRect t="13243" r="51860" b="18027"/>
          <a:stretch/>
        </p:blipFill>
        <p:spPr>
          <a:xfrm>
            <a:off x="1025500" y="1381750"/>
            <a:ext cx="4446075" cy="423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g1391886be54_0_397"/>
          <p:cNvPicPr preferRelativeResize="0"/>
          <p:nvPr/>
        </p:nvPicPr>
        <p:blipFill rotWithShape="1">
          <a:blip r:embed="rId3">
            <a:alphaModFix/>
          </a:blip>
          <a:srcRect l="53738" t="13243" r="41609" b="18027"/>
          <a:stretch/>
        </p:blipFill>
        <p:spPr>
          <a:xfrm>
            <a:off x="5471574" y="1484050"/>
            <a:ext cx="394500" cy="3889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g1391886be54_0_397"/>
          <p:cNvSpPr txBox="1"/>
          <p:nvPr/>
        </p:nvSpPr>
        <p:spPr>
          <a:xfrm>
            <a:off x="5866075" y="2950175"/>
            <a:ext cx="6038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Od organizacji pacjenckich takich jak Polskie Towarzystwo Chorób Atopowych (PTCA)</a:t>
            </a:r>
            <a:endParaRPr sz="1900" b="1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Z Kampanii Społecznych (np. Zrozumieć AZS)</a:t>
            </a:r>
            <a:endParaRPr sz="1300" b="1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g1391886be54_0_397"/>
          <p:cNvSpPr txBox="1"/>
          <p:nvPr/>
        </p:nvSpPr>
        <p:spPr>
          <a:xfrm>
            <a:off x="5866075" y="3401250"/>
            <a:ext cx="58467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Z artykułów prasowych w różnych portalach internetowych</a:t>
            </a:r>
            <a:endParaRPr sz="1300" b="1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Z aktywności typu wideoczat, webinar, wywiad, warsztaty z udziałem ekspertów</a:t>
            </a:r>
            <a:endParaRPr sz="1300" b="1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Mam poczucie, że żadne wsparcie nie funkcjonuje, a pacjenci i ich rodziny pozostawieni są wyłącznie samym sobie.</a:t>
            </a:r>
            <a:endParaRPr sz="1300" b="1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391886be54_0_413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31" name="Google Shape;431;g1391886be54_0_413"/>
          <p:cNvSpPr/>
          <p:nvPr/>
        </p:nvSpPr>
        <p:spPr>
          <a:xfrm>
            <a:off x="621900" y="456775"/>
            <a:ext cx="10948200" cy="8004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g1391886be54_0_413"/>
          <p:cNvSpPr txBox="1"/>
          <p:nvPr/>
        </p:nvSpPr>
        <p:spPr>
          <a:xfrm>
            <a:off x="886825" y="456775"/>
            <a:ext cx="10229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29. Z jakimi barierami  trudnościami jako rodzic musisz się mierzyć w kontekście choroby Twojego dziecka? – pytanie otwarte wybrane odpowiedzi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3" name="Google Shape;433;g1391886be54_0_413"/>
          <p:cNvSpPr txBox="1"/>
          <p:nvPr/>
        </p:nvSpPr>
        <p:spPr>
          <a:xfrm>
            <a:off x="1118350" y="1421200"/>
            <a:ext cx="10948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Bezradność</a:t>
            </a:r>
            <a:endParaRPr sz="1600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g1391886be54_0_413"/>
          <p:cNvPicPr preferRelativeResize="0"/>
          <p:nvPr/>
        </p:nvPicPr>
        <p:blipFill rotWithShape="1">
          <a:blip r:embed="rId3">
            <a:alphaModFix/>
          </a:blip>
          <a:srcRect l="23237" t="9720" r="24059" b="20246"/>
          <a:stretch/>
        </p:blipFill>
        <p:spPr>
          <a:xfrm>
            <a:off x="669638" y="1372789"/>
            <a:ext cx="397300" cy="5279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sp>
        <p:nvSpPr>
          <p:cNvPr id="435" name="Google Shape;435;g1391886be54_0_413"/>
          <p:cNvSpPr txBox="1"/>
          <p:nvPr/>
        </p:nvSpPr>
        <p:spPr>
          <a:xfrm>
            <a:off x="1118350" y="2647263"/>
            <a:ext cx="10948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Praca, brak odpoczynku, brak snu, psychiczna niemoc</a:t>
            </a:r>
            <a:endParaRPr sz="16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g1391886be54_0_413"/>
          <p:cNvSpPr txBox="1"/>
          <p:nvPr/>
        </p:nvSpPr>
        <p:spPr>
          <a:xfrm>
            <a:off x="1115568" y="3266650"/>
            <a:ext cx="809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Permanentna potrzeba  edukacji otoczenia</a:t>
            </a:r>
            <a:endParaRPr sz="16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g1391886be54_0_413"/>
          <p:cNvSpPr txBox="1"/>
          <p:nvPr/>
        </p:nvSpPr>
        <p:spPr>
          <a:xfrm>
            <a:off x="1118351" y="1900725"/>
            <a:ext cx="10746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Dużo ograniczeń które ciężko wytłumaczyć dziecku (słońce, woda), codziennie długa pielęgnacja, trudności z utrzymaniem pracy przez nieprzespane noce i zwolnienia lekarskie</a:t>
            </a:r>
            <a:endParaRPr sz="16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g1391886be54_0_413"/>
          <p:cNvSpPr txBox="1"/>
          <p:nvPr/>
        </p:nvSpPr>
        <p:spPr>
          <a:xfrm>
            <a:off x="1115568" y="4431188"/>
            <a:ext cx="10176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Pilnowanie diety, regularne podawanie leków, ciągle szukanie przyczyn zaostrzenia. Syn nie może nocować u kolegów czy wyjeżdżać na kolonie ze względu na trudy w pielęgnacji.</a:t>
            </a:r>
            <a:endParaRPr sz="16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g1391886be54_0_413"/>
          <p:cNvSpPr txBox="1"/>
          <p:nvPr/>
        </p:nvSpPr>
        <p:spPr>
          <a:xfrm>
            <a:off x="1115568" y="3873325"/>
            <a:ext cx="10884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Finansowymi, dostępem do leczenia, etc.</a:t>
            </a:r>
            <a:endParaRPr sz="1600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0" name="Google Shape;440;g1391886be54_0_413"/>
          <p:cNvPicPr preferRelativeResize="0"/>
          <p:nvPr/>
        </p:nvPicPr>
        <p:blipFill rotWithShape="1">
          <a:blip r:embed="rId3">
            <a:alphaModFix/>
          </a:blip>
          <a:srcRect l="23237" t="9720" r="24059" b="20246"/>
          <a:stretch/>
        </p:blipFill>
        <p:spPr>
          <a:xfrm>
            <a:off x="669638" y="1975301"/>
            <a:ext cx="397300" cy="5279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441" name="Google Shape;441;g1391886be54_0_413"/>
          <p:cNvPicPr preferRelativeResize="0"/>
          <p:nvPr/>
        </p:nvPicPr>
        <p:blipFill rotWithShape="1">
          <a:blip r:embed="rId3">
            <a:alphaModFix/>
          </a:blip>
          <a:srcRect l="23237" t="9720" r="24059" b="20246"/>
          <a:stretch/>
        </p:blipFill>
        <p:spPr>
          <a:xfrm>
            <a:off x="669638" y="2577814"/>
            <a:ext cx="397300" cy="5279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442" name="Google Shape;442;g1391886be54_0_413"/>
          <p:cNvPicPr preferRelativeResize="0"/>
          <p:nvPr/>
        </p:nvPicPr>
        <p:blipFill rotWithShape="1">
          <a:blip r:embed="rId3">
            <a:alphaModFix/>
          </a:blip>
          <a:srcRect l="23237" t="9720" r="24059" b="20246"/>
          <a:stretch/>
        </p:blipFill>
        <p:spPr>
          <a:xfrm>
            <a:off x="669638" y="3205589"/>
            <a:ext cx="397300" cy="5279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443" name="Google Shape;443;g1391886be54_0_413"/>
          <p:cNvPicPr preferRelativeResize="0"/>
          <p:nvPr/>
        </p:nvPicPr>
        <p:blipFill rotWithShape="1">
          <a:blip r:embed="rId3">
            <a:alphaModFix/>
          </a:blip>
          <a:srcRect l="23237" t="9720" r="24059" b="20246"/>
          <a:stretch/>
        </p:blipFill>
        <p:spPr>
          <a:xfrm>
            <a:off x="669638" y="3833364"/>
            <a:ext cx="397300" cy="5279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444" name="Google Shape;444;g1391886be54_0_413"/>
          <p:cNvPicPr preferRelativeResize="0"/>
          <p:nvPr/>
        </p:nvPicPr>
        <p:blipFill rotWithShape="1">
          <a:blip r:embed="rId3">
            <a:alphaModFix/>
          </a:blip>
          <a:srcRect l="23237" t="9720" r="24059" b="20246"/>
          <a:stretch/>
        </p:blipFill>
        <p:spPr>
          <a:xfrm>
            <a:off x="669638" y="4461139"/>
            <a:ext cx="397300" cy="5279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pic>
        <p:nvPicPr>
          <p:cNvPr id="445" name="Google Shape;445;g1391886be54_0_413"/>
          <p:cNvPicPr preferRelativeResize="0"/>
          <p:nvPr/>
        </p:nvPicPr>
        <p:blipFill rotWithShape="1">
          <a:blip r:embed="rId3">
            <a:alphaModFix/>
          </a:blip>
          <a:srcRect l="23237" t="9720" r="24059" b="20246"/>
          <a:stretch/>
        </p:blipFill>
        <p:spPr>
          <a:xfrm>
            <a:off x="669638" y="5088914"/>
            <a:ext cx="397300" cy="5279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sp>
        <p:nvSpPr>
          <p:cNvPr id="446" name="Google Shape;446;g1391886be54_0_413"/>
          <p:cNvSpPr txBox="1"/>
          <p:nvPr/>
        </p:nvSpPr>
        <p:spPr>
          <a:xfrm>
            <a:off x="1115568" y="5235075"/>
            <a:ext cx="10294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Koszty leczenia</a:t>
            </a:r>
            <a:endParaRPr sz="1600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391886be54_0_433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52" name="Google Shape;452;g1391886be54_0_433"/>
          <p:cNvSpPr/>
          <p:nvPr/>
        </p:nvSpPr>
        <p:spPr>
          <a:xfrm>
            <a:off x="621900" y="456775"/>
            <a:ext cx="10948200" cy="5280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1391886be54_0_433"/>
          <p:cNvSpPr txBox="1"/>
          <p:nvPr/>
        </p:nvSpPr>
        <p:spPr>
          <a:xfrm>
            <a:off x="886825" y="456775"/>
            <a:ext cx="10229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30. Opisz 1 słowem chorobę Twojego dziecka? – wybrane odpowiedzi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4" name="Google Shape;454;g1391886be54_0_433"/>
          <p:cNvSpPr/>
          <p:nvPr/>
        </p:nvSpPr>
        <p:spPr>
          <a:xfrm>
            <a:off x="649489" y="1604952"/>
            <a:ext cx="2507100" cy="8085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TRAGEDIA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g1391886be54_0_433"/>
          <p:cNvSpPr/>
          <p:nvPr/>
        </p:nvSpPr>
        <p:spPr>
          <a:xfrm>
            <a:off x="3520916" y="1604925"/>
            <a:ext cx="2647800" cy="8085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BEZSILNOŚĆ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g1391886be54_0_433"/>
          <p:cNvSpPr/>
          <p:nvPr/>
        </p:nvSpPr>
        <p:spPr>
          <a:xfrm>
            <a:off x="6450262" y="1604952"/>
            <a:ext cx="2463000" cy="8085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DRAMAT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g1391886be54_0_433"/>
          <p:cNvSpPr/>
          <p:nvPr/>
        </p:nvSpPr>
        <p:spPr>
          <a:xfrm>
            <a:off x="9192774" y="1604952"/>
            <a:ext cx="2368200" cy="8085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CIERPIENIE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g1391886be54_0_433"/>
          <p:cNvSpPr/>
          <p:nvPr/>
        </p:nvSpPr>
        <p:spPr>
          <a:xfrm>
            <a:off x="8931500" y="4093030"/>
            <a:ext cx="2647800" cy="8085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ROZPACZ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g1391886be54_0_433"/>
          <p:cNvSpPr/>
          <p:nvPr/>
        </p:nvSpPr>
        <p:spPr>
          <a:xfrm>
            <a:off x="9403686" y="2848979"/>
            <a:ext cx="2157300" cy="8085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KOSZMAR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1391886be54_0_433"/>
          <p:cNvSpPr/>
          <p:nvPr/>
        </p:nvSpPr>
        <p:spPr>
          <a:xfrm>
            <a:off x="3653994" y="4093030"/>
            <a:ext cx="5061000" cy="8085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PRZEWLEKŁA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g1391886be54_0_433"/>
          <p:cNvSpPr/>
          <p:nvPr/>
        </p:nvSpPr>
        <p:spPr>
          <a:xfrm>
            <a:off x="612725" y="2848981"/>
            <a:ext cx="4751100" cy="8085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NIEPRZEWIDYWALNA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g1391886be54_0_433"/>
          <p:cNvSpPr/>
          <p:nvPr/>
        </p:nvSpPr>
        <p:spPr>
          <a:xfrm>
            <a:off x="667900" y="4093030"/>
            <a:ext cx="2647800" cy="8085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NISZCZĄCA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g1391886be54_0_433"/>
          <p:cNvSpPr/>
          <p:nvPr/>
        </p:nvSpPr>
        <p:spPr>
          <a:xfrm>
            <a:off x="5661661" y="2848979"/>
            <a:ext cx="3444300" cy="8085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FRUSTRUJĄCA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391886be54_0_664"/>
          <p:cNvSpPr txBox="1"/>
          <p:nvPr/>
        </p:nvSpPr>
        <p:spPr>
          <a:xfrm>
            <a:off x="9715500" y="6429375"/>
            <a:ext cx="476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g1391886be54_0_664"/>
          <p:cNvSpPr/>
          <p:nvPr/>
        </p:nvSpPr>
        <p:spPr>
          <a:xfrm>
            <a:off x="621900" y="456775"/>
            <a:ext cx="10948200" cy="8004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g1391886be54_0_664"/>
          <p:cNvSpPr txBox="1"/>
          <p:nvPr/>
        </p:nvSpPr>
        <p:spPr>
          <a:xfrm>
            <a:off x="886825" y="456775"/>
            <a:ext cx="10229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31. Co jest Twoim największym marzeniem w kontekście choroby Twojego dziecka?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1" name="Google Shape;471;g1391886be54_0_664"/>
          <p:cNvSpPr/>
          <p:nvPr/>
        </p:nvSpPr>
        <p:spPr>
          <a:xfrm>
            <a:off x="640236" y="1706104"/>
            <a:ext cx="2507100" cy="893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Wyleczenie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g1391886be54_0_664"/>
          <p:cNvSpPr/>
          <p:nvPr/>
        </p:nvSpPr>
        <p:spPr>
          <a:xfrm>
            <a:off x="3511660" y="1706075"/>
            <a:ext cx="2647800" cy="893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Brak świądu 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g1391886be54_0_664"/>
          <p:cNvSpPr/>
          <p:nvPr/>
        </p:nvSpPr>
        <p:spPr>
          <a:xfrm>
            <a:off x="6441003" y="1706104"/>
            <a:ext cx="2463000" cy="893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Zdrowa skóra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g1391886be54_0_664"/>
          <p:cNvSpPr/>
          <p:nvPr/>
        </p:nvSpPr>
        <p:spPr>
          <a:xfrm>
            <a:off x="9183511" y="1706104"/>
            <a:ext cx="2368200" cy="893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Efektywne leczenie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g1391886be54_0_664"/>
          <p:cNvSpPr/>
          <p:nvPr/>
        </p:nvSpPr>
        <p:spPr>
          <a:xfrm>
            <a:off x="9412813" y="3025116"/>
            <a:ext cx="2157300" cy="893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Przespana noc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g1391886be54_0_664"/>
          <p:cNvSpPr/>
          <p:nvPr/>
        </p:nvSpPr>
        <p:spPr>
          <a:xfrm>
            <a:off x="621873" y="4403755"/>
            <a:ext cx="5061000" cy="893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Żeby mogło żyć jak zdrowe dzieci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g1391886be54_0_664"/>
          <p:cNvSpPr/>
          <p:nvPr/>
        </p:nvSpPr>
        <p:spPr>
          <a:xfrm>
            <a:off x="621862" y="3025117"/>
            <a:ext cx="4751100" cy="893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Ulga w cierpieniu mojego dziecka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g1391886be54_0_664"/>
          <p:cNvSpPr/>
          <p:nvPr/>
        </p:nvSpPr>
        <p:spPr>
          <a:xfrm>
            <a:off x="5800535" y="4403746"/>
            <a:ext cx="5769600" cy="893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Skuteczne leczenie bez konieczności smarowania codziennie emolientami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g1391886be54_0_664"/>
          <p:cNvSpPr/>
          <p:nvPr/>
        </p:nvSpPr>
        <p:spPr>
          <a:xfrm>
            <a:off x="5670793" y="3025116"/>
            <a:ext cx="3444300" cy="8937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Leczenie biologiczne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4"/>
          <p:cNvSpPr txBox="1"/>
          <p:nvPr/>
        </p:nvSpPr>
        <p:spPr>
          <a:xfrm>
            <a:off x="698467" y="2738105"/>
            <a:ext cx="41550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3F63"/>
              </a:buClr>
              <a:buSzPts val="3500"/>
              <a:buFont typeface="Montserrat"/>
              <a:buNone/>
            </a:pPr>
            <a:r>
              <a:rPr lang="en-US" sz="3500" b="1">
                <a:solidFill>
                  <a:srgbClr val="EF3F63"/>
                </a:solidFill>
                <a:latin typeface="Calibri"/>
                <a:ea typeface="Calibri"/>
                <a:cs typeface="Calibri"/>
                <a:sym typeface="Calibri"/>
              </a:rPr>
              <a:t>Dziękuję za uwagę</a:t>
            </a:r>
            <a:endParaRPr sz="3500" b="1">
              <a:solidFill>
                <a:srgbClr val="EF3F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391886be54_0_16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07" name="Google Shape;107;g1391886be54_0_16"/>
          <p:cNvSpPr txBox="1"/>
          <p:nvPr/>
        </p:nvSpPr>
        <p:spPr>
          <a:xfrm>
            <a:off x="1316301" y="4771725"/>
            <a:ext cx="2346000" cy="569400"/>
          </a:xfrm>
          <a:prstGeom prst="rect">
            <a:avLst/>
          </a:prstGeom>
          <a:noFill/>
          <a:ln w="28575" cap="flat" cmpd="sng">
            <a:solidFill>
              <a:srgbClr val="5AC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Wszyscy ankietowani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1391886be54_0_16"/>
          <p:cNvSpPr/>
          <p:nvPr/>
        </p:nvSpPr>
        <p:spPr>
          <a:xfrm>
            <a:off x="621900" y="456775"/>
            <a:ext cx="10948200" cy="8004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1391886be54_0_16"/>
          <p:cNvSpPr txBox="1"/>
          <p:nvPr/>
        </p:nvSpPr>
        <p:spPr>
          <a:xfrm>
            <a:off x="855000" y="456775"/>
            <a:ext cx="10821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3. Czy Twoje dziecko ma problemy ze snem (trudności w zasypianiu, budzi się w nocy z powodu świądu)?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0" name="Google Shape;110;g1391886be54_0_16"/>
          <p:cNvPicPr preferRelativeResize="0"/>
          <p:nvPr/>
        </p:nvPicPr>
        <p:blipFill rotWithShape="1">
          <a:blip r:embed="rId3">
            <a:alphaModFix/>
          </a:blip>
          <a:srcRect t="13289" r="34772" b="18525"/>
          <a:stretch/>
        </p:blipFill>
        <p:spPr>
          <a:xfrm>
            <a:off x="855000" y="1533300"/>
            <a:ext cx="4452395" cy="310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1391886be54_0_16"/>
          <p:cNvPicPr preferRelativeResize="0"/>
          <p:nvPr/>
        </p:nvPicPr>
        <p:blipFill rotWithShape="1">
          <a:blip r:embed="rId4">
            <a:alphaModFix/>
          </a:blip>
          <a:srcRect l="17539" t="13708" b="8844"/>
          <a:stretch/>
        </p:blipFill>
        <p:spPr>
          <a:xfrm>
            <a:off x="6723600" y="1533300"/>
            <a:ext cx="4961100" cy="31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1391886be54_0_16"/>
          <p:cNvSpPr txBox="1"/>
          <p:nvPr/>
        </p:nvSpPr>
        <p:spPr>
          <a:xfrm>
            <a:off x="6804925" y="4771725"/>
            <a:ext cx="3876000" cy="569400"/>
          </a:xfrm>
          <a:prstGeom prst="rect">
            <a:avLst/>
          </a:prstGeom>
          <a:noFill/>
          <a:ln w="2857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Rodzice dzieci z ciężką postacią AZS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91886be54_0_28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18" name="Google Shape;118;g1391886be54_0_28"/>
          <p:cNvSpPr txBox="1"/>
          <p:nvPr/>
        </p:nvSpPr>
        <p:spPr>
          <a:xfrm>
            <a:off x="1316301" y="4771725"/>
            <a:ext cx="2346000" cy="569400"/>
          </a:xfrm>
          <a:prstGeom prst="rect">
            <a:avLst/>
          </a:prstGeom>
          <a:noFill/>
          <a:ln w="28575" cap="flat" cmpd="sng">
            <a:solidFill>
              <a:srgbClr val="5AC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Wszyscy ankietowani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1391886be54_0_28"/>
          <p:cNvSpPr/>
          <p:nvPr/>
        </p:nvSpPr>
        <p:spPr>
          <a:xfrm>
            <a:off x="621900" y="456775"/>
            <a:ext cx="10948200" cy="8004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391886be54_0_28"/>
          <p:cNvSpPr txBox="1"/>
          <p:nvPr/>
        </p:nvSpPr>
        <p:spPr>
          <a:xfrm>
            <a:off x="855000" y="456775"/>
            <a:ext cx="10821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4. Jak często Twoje dziecko wybudza się w środku nocy z powodu świądu, ma problemy z zasypianiem?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1" name="Google Shape;121;g1391886be54_0_28"/>
          <p:cNvPicPr preferRelativeResize="0"/>
          <p:nvPr/>
        </p:nvPicPr>
        <p:blipFill rotWithShape="1">
          <a:blip r:embed="rId3">
            <a:alphaModFix/>
          </a:blip>
          <a:srcRect t="11588" r="25434" b="17232"/>
          <a:stretch/>
        </p:blipFill>
        <p:spPr>
          <a:xfrm>
            <a:off x="783726" y="1559075"/>
            <a:ext cx="4906925" cy="31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391886be54_0_28"/>
          <p:cNvPicPr preferRelativeResize="0"/>
          <p:nvPr/>
        </p:nvPicPr>
        <p:blipFill rotWithShape="1">
          <a:blip r:embed="rId4">
            <a:alphaModFix/>
          </a:blip>
          <a:srcRect l="13659" t="12229" b="9375"/>
          <a:stretch/>
        </p:blipFill>
        <p:spPr>
          <a:xfrm>
            <a:off x="6726400" y="1594950"/>
            <a:ext cx="5046000" cy="30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1391886be54_0_28"/>
          <p:cNvSpPr txBox="1"/>
          <p:nvPr/>
        </p:nvSpPr>
        <p:spPr>
          <a:xfrm>
            <a:off x="6804925" y="4771725"/>
            <a:ext cx="3876000" cy="569400"/>
          </a:xfrm>
          <a:prstGeom prst="rect">
            <a:avLst/>
          </a:prstGeom>
          <a:noFill/>
          <a:ln w="2857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Rodzice dzieci z ciężką postacią AZS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91886be54_0_50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29" name="Google Shape;129;g1391886be54_0_50"/>
          <p:cNvSpPr txBox="1"/>
          <p:nvPr/>
        </p:nvSpPr>
        <p:spPr>
          <a:xfrm>
            <a:off x="2915801" y="5764875"/>
            <a:ext cx="2346000" cy="569400"/>
          </a:xfrm>
          <a:prstGeom prst="rect">
            <a:avLst/>
          </a:prstGeom>
          <a:noFill/>
          <a:ln w="28575" cap="flat" cmpd="sng">
            <a:solidFill>
              <a:srgbClr val="5AC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Wszyscy ankietowani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1391886be54_0_50"/>
          <p:cNvSpPr/>
          <p:nvPr/>
        </p:nvSpPr>
        <p:spPr>
          <a:xfrm>
            <a:off x="621900" y="456775"/>
            <a:ext cx="10948200" cy="8004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1391886be54_0_50"/>
          <p:cNvSpPr txBox="1"/>
          <p:nvPr/>
        </p:nvSpPr>
        <p:spPr>
          <a:xfrm>
            <a:off x="886825" y="456775"/>
            <a:ext cx="10229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5. Czy lekarz prowadzący kiedykolwiek omówił z Tobą sposoby i metody radzenia sobie z takimi objawami jak świąd skóry, czy ból skóry?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2" name="Google Shape;132;g1391886be54_0_50"/>
          <p:cNvPicPr preferRelativeResize="0"/>
          <p:nvPr/>
        </p:nvPicPr>
        <p:blipFill rotWithShape="1">
          <a:blip r:embed="rId3">
            <a:alphaModFix/>
          </a:blip>
          <a:srcRect t="12005" r="41605" b="16956"/>
          <a:stretch/>
        </p:blipFill>
        <p:spPr>
          <a:xfrm>
            <a:off x="1749725" y="1351025"/>
            <a:ext cx="53207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1391886be54_0_50"/>
          <p:cNvSpPr txBox="1"/>
          <p:nvPr/>
        </p:nvSpPr>
        <p:spPr>
          <a:xfrm>
            <a:off x="7070425" y="3110025"/>
            <a:ext cx="4945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Nigdy</a:t>
            </a:r>
            <a:endParaRPr sz="1600" b="1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Tak, lekarze informują o dostępnych metodach radzenia sobie z podstawowymi objawami choroby</a:t>
            </a:r>
            <a:endParaRPr sz="1600" b="1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91886be54_0_60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39" name="Google Shape;139;g1391886be54_0_60"/>
          <p:cNvSpPr txBox="1"/>
          <p:nvPr/>
        </p:nvSpPr>
        <p:spPr>
          <a:xfrm>
            <a:off x="2915801" y="5764875"/>
            <a:ext cx="2346000" cy="569400"/>
          </a:xfrm>
          <a:prstGeom prst="rect">
            <a:avLst/>
          </a:prstGeom>
          <a:noFill/>
          <a:ln w="28575" cap="flat" cmpd="sng">
            <a:solidFill>
              <a:srgbClr val="5AC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Wszyscy ankietowani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1391886be54_0_60"/>
          <p:cNvSpPr/>
          <p:nvPr/>
        </p:nvSpPr>
        <p:spPr>
          <a:xfrm>
            <a:off x="621900" y="456775"/>
            <a:ext cx="10948200" cy="4926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1391886be54_0_60"/>
          <p:cNvSpPr txBox="1"/>
          <p:nvPr/>
        </p:nvSpPr>
        <p:spPr>
          <a:xfrm>
            <a:off x="886825" y="456775"/>
            <a:ext cx="10229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6. Czy twoje dziecko choruje na inne choroby współistniejące z AZS?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2" name="Google Shape;142;g1391886be54_0_60"/>
          <p:cNvPicPr preferRelativeResize="0"/>
          <p:nvPr/>
        </p:nvPicPr>
        <p:blipFill rotWithShape="1">
          <a:blip r:embed="rId3">
            <a:alphaModFix/>
          </a:blip>
          <a:srcRect l="2238" t="12565" r="36268" b="16922"/>
          <a:stretch/>
        </p:blipFill>
        <p:spPr>
          <a:xfrm>
            <a:off x="1779550" y="1197125"/>
            <a:ext cx="5644200" cy="43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91886be54_0_70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48" name="Google Shape;148;g1391886be54_0_70"/>
          <p:cNvSpPr txBox="1"/>
          <p:nvPr/>
        </p:nvSpPr>
        <p:spPr>
          <a:xfrm>
            <a:off x="2915801" y="5764875"/>
            <a:ext cx="2346000" cy="569400"/>
          </a:xfrm>
          <a:prstGeom prst="rect">
            <a:avLst/>
          </a:prstGeom>
          <a:noFill/>
          <a:ln w="28575" cap="flat" cmpd="sng">
            <a:solidFill>
              <a:srgbClr val="5AC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Wszyscy ankietowani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391886be54_0_70"/>
          <p:cNvSpPr/>
          <p:nvPr/>
        </p:nvSpPr>
        <p:spPr>
          <a:xfrm>
            <a:off x="621900" y="456775"/>
            <a:ext cx="10948200" cy="4926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1391886be54_0_70"/>
          <p:cNvSpPr txBox="1"/>
          <p:nvPr/>
        </p:nvSpPr>
        <p:spPr>
          <a:xfrm>
            <a:off x="886825" y="456775"/>
            <a:ext cx="10229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7. Na jakie inne schorzenia cierpi Twoje dziecko?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1" name="Google Shape;151;g1391886be54_0_70"/>
          <p:cNvPicPr preferRelativeResize="0"/>
          <p:nvPr/>
        </p:nvPicPr>
        <p:blipFill rotWithShape="1">
          <a:blip r:embed="rId3">
            <a:alphaModFix/>
          </a:blip>
          <a:srcRect b="16701"/>
          <a:stretch/>
        </p:blipFill>
        <p:spPr>
          <a:xfrm>
            <a:off x="338350" y="1253325"/>
            <a:ext cx="11617574" cy="41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91886be54_0_79"/>
          <p:cNvSpPr txBox="1"/>
          <p:nvPr/>
        </p:nvSpPr>
        <p:spPr>
          <a:xfrm>
            <a:off x="9715500" y="6429375"/>
            <a:ext cx="4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57" name="Google Shape;157;g1391886be54_0_79"/>
          <p:cNvSpPr txBox="1"/>
          <p:nvPr/>
        </p:nvSpPr>
        <p:spPr>
          <a:xfrm>
            <a:off x="2915801" y="5764875"/>
            <a:ext cx="2346000" cy="569400"/>
          </a:xfrm>
          <a:prstGeom prst="rect">
            <a:avLst/>
          </a:prstGeom>
          <a:noFill/>
          <a:ln w="28575" cap="flat" cmpd="sng">
            <a:solidFill>
              <a:srgbClr val="5AC0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Wszyscy ankietowani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223 respondentów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1391886be54_0_79"/>
          <p:cNvSpPr/>
          <p:nvPr/>
        </p:nvSpPr>
        <p:spPr>
          <a:xfrm>
            <a:off x="621900" y="456775"/>
            <a:ext cx="10948200" cy="492600"/>
          </a:xfrm>
          <a:prstGeom prst="roundRect">
            <a:avLst>
              <a:gd name="adj" fmla="val 16667"/>
            </a:avLst>
          </a:prstGeom>
          <a:solidFill>
            <a:srgbClr val="5AC0A6"/>
          </a:solidFill>
          <a:ln w="9525" cap="flat" cmpd="sng">
            <a:solidFill>
              <a:srgbClr val="00C8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391886be54_0_79"/>
          <p:cNvSpPr txBox="1"/>
          <p:nvPr/>
        </p:nvSpPr>
        <p:spPr>
          <a:xfrm>
            <a:off x="886825" y="456775"/>
            <a:ext cx="10229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8. Jak często Twoje dziecko ma  wizytę u specjalisty prowadzącego leczenie AZS?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60" name="Google Shape;160;g1391886be54_0_79"/>
          <p:cNvPicPr preferRelativeResize="0"/>
          <p:nvPr/>
        </p:nvPicPr>
        <p:blipFill rotWithShape="1">
          <a:blip r:embed="rId3">
            <a:alphaModFix/>
          </a:blip>
          <a:srcRect t="11263" r="41860" b="16675"/>
          <a:stretch/>
        </p:blipFill>
        <p:spPr>
          <a:xfrm>
            <a:off x="1665978" y="1197125"/>
            <a:ext cx="52217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1391886be54_0_79"/>
          <p:cNvSpPr txBox="1"/>
          <p:nvPr/>
        </p:nvSpPr>
        <p:spPr>
          <a:xfrm>
            <a:off x="6806775" y="2495975"/>
            <a:ext cx="50163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Raz w roku</a:t>
            </a:r>
            <a:endParaRPr sz="1500" b="1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Kilka razy w miesiącu</a:t>
            </a:r>
            <a:endParaRPr sz="1500" b="1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Raz w miesiącu</a:t>
            </a:r>
            <a:endParaRPr sz="1500" b="1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1391886be54_0_79"/>
          <p:cNvSpPr txBox="1"/>
          <p:nvPr/>
        </p:nvSpPr>
        <p:spPr>
          <a:xfrm>
            <a:off x="6806775" y="3190075"/>
            <a:ext cx="513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Raz na trzy miesiące</a:t>
            </a:r>
            <a:endParaRPr sz="1500" b="1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Zbyt rzadko gdyż czas oczekiwania na wizytę jest bardzo długi</a:t>
            </a:r>
            <a:endParaRPr/>
          </a:p>
        </p:txBody>
      </p:sp>
      <p:sp>
        <p:nvSpPr>
          <p:cNvPr id="163" name="Google Shape;163;g1391886be54_0_79"/>
          <p:cNvSpPr txBox="1"/>
          <p:nvPr/>
        </p:nvSpPr>
        <p:spPr>
          <a:xfrm>
            <a:off x="6806775" y="3672425"/>
            <a:ext cx="4793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Nie korzystamy z leczenia u specjalisty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1503</Words>
  <Application>Microsoft Macintosh PowerPoint</Application>
  <PresentationFormat>Panoramiczny</PresentationFormat>
  <Paragraphs>221</Paragraphs>
  <Slides>34</Slides>
  <Notes>34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8" baseType="lpstr">
      <vt:lpstr>Calibri</vt:lpstr>
      <vt:lpstr>Montserrat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Głowala (DDB Warsaw)</dc:creator>
  <cp:lastModifiedBy>Hubert Godziątkowski</cp:lastModifiedBy>
  <cp:revision>2</cp:revision>
  <dcterms:created xsi:type="dcterms:W3CDTF">2021-09-07T07:18:57Z</dcterms:created>
  <dcterms:modified xsi:type="dcterms:W3CDTF">2022-09-12T13:12:37Z</dcterms:modified>
</cp:coreProperties>
</file>